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
  </p:notesMasterIdLst>
  <p:sldIdLst>
    <p:sldId id="259" r:id="rId2"/>
    <p:sldId id="265" r:id="rId3"/>
  </p:sldIdLst>
  <p:sldSz cx="6858000" cy="9144000" type="screen4x3"/>
  <p:notesSz cx="6888163" cy="1002188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野田　亜以子" initials="野田　亜以子" lastIdx="5" clrIdx="0">
    <p:extLst>
      <p:ext uri="{19B8F6BF-5375-455C-9EA6-DF929625EA0E}">
        <p15:presenceInfo xmlns:p15="http://schemas.microsoft.com/office/powerpoint/2012/main" userId="野田　亜以子" providerId="None"/>
      </p:ext>
    </p:extLst>
  </p:cmAuthor>
  <p:cmAuthor id="2" name="早田 晋一" initials="早田" lastIdx="4" clrIdx="1">
    <p:extLst>
      <p:ext uri="{19B8F6BF-5375-455C-9EA6-DF929625EA0E}">
        <p15:presenceInfo xmlns:p15="http://schemas.microsoft.com/office/powerpoint/2012/main" userId="b2a99962733b7848"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1763" autoAdjust="0"/>
    <p:restoredTop sz="93784" autoAdjust="0"/>
  </p:normalViewPr>
  <p:slideViewPr>
    <p:cSldViewPr>
      <p:cViewPr varScale="1">
        <p:scale>
          <a:sx n="68" d="100"/>
          <a:sy n="68" d="100"/>
        </p:scale>
        <p:origin x="1284" y="72"/>
      </p:cViewPr>
      <p:guideLst>
        <p:guide orient="horz" pos="2880"/>
        <p:guide pos="216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commentAuthors" Target="commentAuthors.xml"/><Relationship Id="rId4" Type="http://schemas.openxmlformats.org/officeDocument/2006/relationships/notesMaster" Target="notesMasters/notesMaster1.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1"/>
            <a:ext cx="2984871" cy="502835"/>
          </a:xfrm>
          <a:prstGeom prst="rect">
            <a:avLst/>
          </a:prstGeom>
        </p:spPr>
        <p:txBody>
          <a:bodyPr vert="horz" lIns="96612" tIns="48305" rIns="96612" bIns="48305" rtlCol="0"/>
          <a:lstStyle>
            <a:lvl1pPr algn="l">
              <a:defRPr sz="1300"/>
            </a:lvl1pPr>
          </a:lstStyle>
          <a:p>
            <a:endParaRPr kumimoji="1" lang="ja-JP" altLang="en-US"/>
          </a:p>
        </p:txBody>
      </p:sp>
      <p:sp>
        <p:nvSpPr>
          <p:cNvPr id="3" name="日付プレースホルダー 2"/>
          <p:cNvSpPr>
            <a:spLocks noGrp="1"/>
          </p:cNvSpPr>
          <p:nvPr>
            <p:ph type="dt" idx="1"/>
          </p:nvPr>
        </p:nvSpPr>
        <p:spPr>
          <a:xfrm>
            <a:off x="3901699" y="1"/>
            <a:ext cx="2984871" cy="502835"/>
          </a:xfrm>
          <a:prstGeom prst="rect">
            <a:avLst/>
          </a:prstGeom>
        </p:spPr>
        <p:txBody>
          <a:bodyPr vert="horz" lIns="96612" tIns="48305" rIns="96612" bIns="48305" rtlCol="0"/>
          <a:lstStyle>
            <a:lvl1pPr algn="r">
              <a:defRPr sz="1300"/>
            </a:lvl1pPr>
          </a:lstStyle>
          <a:p>
            <a:fld id="{81AF7AF6-CA9F-466A-8D1F-E6F7C8736A01}" type="datetimeFigureOut">
              <a:rPr kumimoji="1" lang="ja-JP" altLang="en-US" smtClean="0"/>
              <a:t>2020/2/17</a:t>
            </a:fld>
            <a:endParaRPr kumimoji="1" lang="ja-JP" altLang="en-US"/>
          </a:p>
        </p:txBody>
      </p:sp>
      <p:sp>
        <p:nvSpPr>
          <p:cNvPr id="4" name="スライド イメージ プレースホルダー 3"/>
          <p:cNvSpPr>
            <a:spLocks noGrp="1" noRot="1" noChangeAspect="1"/>
          </p:cNvSpPr>
          <p:nvPr>
            <p:ph type="sldImg" idx="2"/>
          </p:nvPr>
        </p:nvSpPr>
        <p:spPr>
          <a:xfrm>
            <a:off x="2174875" y="1252538"/>
            <a:ext cx="2538413" cy="3382962"/>
          </a:xfrm>
          <a:prstGeom prst="rect">
            <a:avLst/>
          </a:prstGeom>
          <a:noFill/>
          <a:ln w="12700">
            <a:solidFill>
              <a:prstClr val="black"/>
            </a:solidFill>
          </a:ln>
        </p:spPr>
        <p:txBody>
          <a:bodyPr vert="horz" lIns="96612" tIns="48305" rIns="96612" bIns="48305" rtlCol="0" anchor="ctr"/>
          <a:lstStyle/>
          <a:p>
            <a:endParaRPr lang="ja-JP" altLang="en-US"/>
          </a:p>
        </p:txBody>
      </p:sp>
      <p:sp>
        <p:nvSpPr>
          <p:cNvPr id="5" name="ノート プレースホルダー 4"/>
          <p:cNvSpPr>
            <a:spLocks noGrp="1"/>
          </p:cNvSpPr>
          <p:nvPr>
            <p:ph type="body" sz="quarter" idx="3"/>
          </p:nvPr>
        </p:nvSpPr>
        <p:spPr>
          <a:xfrm>
            <a:off x="688817" y="4823034"/>
            <a:ext cx="5510530" cy="3946118"/>
          </a:xfrm>
          <a:prstGeom prst="rect">
            <a:avLst/>
          </a:prstGeom>
        </p:spPr>
        <p:txBody>
          <a:bodyPr vert="horz" lIns="96612" tIns="48305" rIns="96612" bIns="48305"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519055"/>
            <a:ext cx="2984871" cy="502834"/>
          </a:xfrm>
          <a:prstGeom prst="rect">
            <a:avLst/>
          </a:prstGeom>
        </p:spPr>
        <p:txBody>
          <a:bodyPr vert="horz" lIns="96612" tIns="48305" rIns="96612" bIns="48305" rtlCol="0" anchor="b"/>
          <a:lstStyle>
            <a:lvl1pPr algn="l">
              <a:defRPr sz="1300"/>
            </a:lvl1pPr>
          </a:lstStyle>
          <a:p>
            <a:endParaRPr kumimoji="1" lang="ja-JP" altLang="en-US"/>
          </a:p>
        </p:txBody>
      </p:sp>
      <p:sp>
        <p:nvSpPr>
          <p:cNvPr id="7" name="スライド番号プレースホルダー 6"/>
          <p:cNvSpPr>
            <a:spLocks noGrp="1"/>
          </p:cNvSpPr>
          <p:nvPr>
            <p:ph type="sldNum" sz="quarter" idx="5"/>
          </p:nvPr>
        </p:nvSpPr>
        <p:spPr>
          <a:xfrm>
            <a:off x="3901699" y="9519055"/>
            <a:ext cx="2984871" cy="502834"/>
          </a:xfrm>
          <a:prstGeom prst="rect">
            <a:avLst/>
          </a:prstGeom>
        </p:spPr>
        <p:txBody>
          <a:bodyPr vert="horz" lIns="96612" tIns="48305" rIns="96612" bIns="48305" rtlCol="0" anchor="b"/>
          <a:lstStyle>
            <a:lvl1pPr algn="r">
              <a:defRPr sz="1300"/>
            </a:lvl1pPr>
          </a:lstStyle>
          <a:p>
            <a:fld id="{057C47BC-944A-48B5-B85F-4820EED320DE}" type="slidenum">
              <a:rPr kumimoji="1" lang="ja-JP" altLang="en-US" smtClean="0"/>
              <a:t>‹#›</a:t>
            </a:fld>
            <a:endParaRPr kumimoji="1" lang="ja-JP" altLang="en-US"/>
          </a:p>
        </p:txBody>
      </p:sp>
    </p:spTree>
    <p:extLst>
      <p:ext uri="{BB962C8B-B14F-4D97-AF65-F5344CB8AC3E}">
        <p14:creationId xmlns:p14="http://schemas.microsoft.com/office/powerpoint/2010/main" val="45742312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514350" y="2840568"/>
            <a:ext cx="5829300" cy="1960033"/>
          </a:xfrm>
        </p:spPr>
        <p:txBody>
          <a:bodyPr/>
          <a:lstStyle/>
          <a:p>
            <a:r>
              <a:rPr kumimoji="1" lang="ja-JP" altLang="en-US"/>
              <a:t>マスタ タイトルの書式設定</a:t>
            </a:r>
          </a:p>
        </p:txBody>
      </p:sp>
      <p:sp>
        <p:nvSpPr>
          <p:cNvPr id="3" name="サブタイトル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 サブタイトルの書式設定</a:t>
            </a:r>
          </a:p>
        </p:txBody>
      </p:sp>
      <p:sp>
        <p:nvSpPr>
          <p:cNvPr id="4" name="日付プレースホルダ 3"/>
          <p:cNvSpPr>
            <a:spLocks noGrp="1"/>
          </p:cNvSpPr>
          <p:nvPr>
            <p:ph type="dt" sz="half" idx="10"/>
          </p:nvPr>
        </p:nvSpPr>
        <p:spPr/>
        <p:txBody>
          <a:bodyPr/>
          <a:lstStyle/>
          <a:p>
            <a:fld id="{25480AF0-5784-4042-BE53-1C4A2023A57E}" type="datetimeFigureOut">
              <a:rPr kumimoji="1" lang="ja-JP" altLang="en-US" smtClean="0"/>
              <a:pPr/>
              <a:t>2020/2/17</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16960CA8-060F-487C-936F-7B8EEE939EE9}" type="slidenum">
              <a:rPr kumimoji="1" lang="ja-JP" altLang="en-US" smtClean="0"/>
              <a:pPr/>
              <a: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25480AF0-5784-4042-BE53-1C4A2023A57E}" type="datetimeFigureOut">
              <a:rPr kumimoji="1" lang="ja-JP" altLang="en-US" smtClean="0"/>
              <a:pPr/>
              <a:t>2020/2/17</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16960CA8-060F-487C-936F-7B8EEE939EE9}" type="slidenum">
              <a:rPr kumimoji="1" lang="ja-JP" altLang="en-US" smtClean="0"/>
              <a:pPr/>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4972050" y="366185"/>
            <a:ext cx="1543050" cy="7802033"/>
          </a:xfrm>
        </p:spPr>
        <p:txBody>
          <a:bodyPr vert="eaVert"/>
          <a:lstStyle/>
          <a:p>
            <a:r>
              <a:rPr kumimoji="1" lang="ja-JP" altLang="en-US"/>
              <a:t>マスタ タイトルの書式設定</a:t>
            </a:r>
          </a:p>
        </p:txBody>
      </p:sp>
      <p:sp>
        <p:nvSpPr>
          <p:cNvPr id="3" name="縦書きテキスト プレースホルダ 2"/>
          <p:cNvSpPr>
            <a:spLocks noGrp="1"/>
          </p:cNvSpPr>
          <p:nvPr>
            <p:ph type="body" orient="vert" idx="1"/>
          </p:nvPr>
        </p:nvSpPr>
        <p:spPr>
          <a:xfrm>
            <a:off x="342900" y="366185"/>
            <a:ext cx="4514850" cy="7802033"/>
          </a:xfrm>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25480AF0-5784-4042-BE53-1C4A2023A57E}" type="datetimeFigureOut">
              <a:rPr kumimoji="1" lang="ja-JP" altLang="en-US" smtClean="0"/>
              <a:pPr/>
              <a:t>2020/2/17</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16960CA8-060F-487C-936F-7B8EEE939EE9}" type="slidenum">
              <a:rPr kumimoji="1" lang="ja-JP" altLang="en-US" smtClean="0"/>
              <a:pPr/>
              <a:t>‹#›</a:t>
            </a:fld>
            <a:endParaRPr kumimoji="1" lang="ja-JP"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タイトル スライド">
    <p:spTree>
      <p:nvGrpSpPr>
        <p:cNvPr id="1" name=""/>
        <p:cNvGrpSpPr/>
        <p:nvPr/>
      </p:nvGrpSpPr>
      <p:grpSpPr>
        <a:xfrm>
          <a:off x="0" y="0"/>
          <a:ext cx="0" cy="0"/>
          <a:chOff x="0" y="0"/>
          <a:chExt cx="0" cy="0"/>
        </a:xfrm>
      </p:grpSpPr>
    </p:spTree>
    <p:extLst>
      <p:ext uri="{BB962C8B-B14F-4D97-AF65-F5344CB8AC3E}">
        <p14:creationId xmlns:p14="http://schemas.microsoft.com/office/powerpoint/2010/main" val="23328775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idx="1"/>
          </p:nvPr>
        </p:nvSpPr>
        <p:spPr/>
        <p:txBody>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25480AF0-5784-4042-BE53-1C4A2023A57E}" type="datetimeFigureOut">
              <a:rPr kumimoji="1" lang="ja-JP" altLang="en-US" smtClean="0"/>
              <a:pPr/>
              <a:t>2020/2/17</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16960CA8-060F-487C-936F-7B8EEE939EE9}" type="slidenum">
              <a:rPr kumimoji="1" lang="ja-JP" altLang="en-US" smtClean="0"/>
              <a:pPr/>
              <a: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541735" y="5875867"/>
            <a:ext cx="5829300" cy="1816100"/>
          </a:xfrm>
        </p:spPr>
        <p:txBody>
          <a:bodyPr anchor="t"/>
          <a:lstStyle>
            <a:lvl1pPr algn="l">
              <a:defRPr sz="4000" b="1" cap="all"/>
            </a:lvl1pPr>
          </a:lstStyle>
          <a:p>
            <a:r>
              <a:rPr kumimoji="1" lang="ja-JP" altLang="en-US"/>
              <a:t>マスタ タイトルの書式設定</a:t>
            </a:r>
          </a:p>
        </p:txBody>
      </p:sp>
      <p:sp>
        <p:nvSpPr>
          <p:cNvPr id="3" name="テキスト プレースホルダ 2"/>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 テキストの書式設定</a:t>
            </a:r>
          </a:p>
        </p:txBody>
      </p:sp>
      <p:sp>
        <p:nvSpPr>
          <p:cNvPr id="4" name="日付プレースホルダ 3"/>
          <p:cNvSpPr>
            <a:spLocks noGrp="1"/>
          </p:cNvSpPr>
          <p:nvPr>
            <p:ph type="dt" sz="half" idx="10"/>
          </p:nvPr>
        </p:nvSpPr>
        <p:spPr/>
        <p:txBody>
          <a:bodyPr/>
          <a:lstStyle/>
          <a:p>
            <a:fld id="{25480AF0-5784-4042-BE53-1C4A2023A57E}" type="datetimeFigureOut">
              <a:rPr kumimoji="1" lang="ja-JP" altLang="en-US" smtClean="0"/>
              <a:pPr/>
              <a:t>2020/2/17</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16960CA8-060F-487C-936F-7B8EEE939EE9}" type="slidenum">
              <a:rPr kumimoji="1" lang="ja-JP" altLang="en-US" smtClean="0"/>
              <a:pPr/>
              <a: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sz="half" idx="1"/>
          </p:nvPr>
        </p:nvSpPr>
        <p:spPr>
          <a:xfrm>
            <a:off x="34290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 3"/>
          <p:cNvSpPr>
            <a:spLocks noGrp="1"/>
          </p:cNvSpPr>
          <p:nvPr>
            <p:ph sz="half" idx="2"/>
          </p:nvPr>
        </p:nvSpPr>
        <p:spPr>
          <a:xfrm>
            <a:off x="348615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 4"/>
          <p:cNvSpPr>
            <a:spLocks noGrp="1"/>
          </p:cNvSpPr>
          <p:nvPr>
            <p:ph type="dt" sz="half" idx="10"/>
          </p:nvPr>
        </p:nvSpPr>
        <p:spPr/>
        <p:txBody>
          <a:bodyPr/>
          <a:lstStyle/>
          <a:p>
            <a:fld id="{25480AF0-5784-4042-BE53-1C4A2023A57E}" type="datetimeFigureOut">
              <a:rPr kumimoji="1" lang="ja-JP" altLang="en-US" smtClean="0"/>
              <a:pPr/>
              <a:t>2020/2/17</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16960CA8-060F-487C-936F-7B8EEE939EE9}" type="slidenum">
              <a:rPr kumimoji="1" lang="ja-JP" altLang="en-US" smtClean="0"/>
              <a:pPr/>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 タイトルの書式設定</a:t>
            </a:r>
          </a:p>
        </p:txBody>
      </p:sp>
      <p:sp>
        <p:nvSpPr>
          <p:cNvPr id="3" name="テキスト プレースホルダ 2"/>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 テキストの書式設定</a:t>
            </a:r>
          </a:p>
        </p:txBody>
      </p:sp>
      <p:sp>
        <p:nvSpPr>
          <p:cNvPr id="4" name="コンテンツ プレースホルダ 3"/>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 4"/>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 テキストの書式設定</a:t>
            </a:r>
          </a:p>
        </p:txBody>
      </p:sp>
      <p:sp>
        <p:nvSpPr>
          <p:cNvPr id="6" name="コンテンツ プレースホルダ 5"/>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 6"/>
          <p:cNvSpPr>
            <a:spLocks noGrp="1"/>
          </p:cNvSpPr>
          <p:nvPr>
            <p:ph type="dt" sz="half" idx="10"/>
          </p:nvPr>
        </p:nvSpPr>
        <p:spPr/>
        <p:txBody>
          <a:bodyPr/>
          <a:lstStyle/>
          <a:p>
            <a:fld id="{25480AF0-5784-4042-BE53-1C4A2023A57E}" type="datetimeFigureOut">
              <a:rPr kumimoji="1" lang="ja-JP" altLang="en-US" smtClean="0"/>
              <a:pPr/>
              <a:t>2020/2/17</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16960CA8-060F-487C-936F-7B8EEE939EE9}" type="slidenum">
              <a:rPr kumimoji="1" lang="ja-JP" altLang="en-US" smtClean="0"/>
              <a:pPr/>
              <a: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日付プレースホルダ 2"/>
          <p:cNvSpPr>
            <a:spLocks noGrp="1"/>
          </p:cNvSpPr>
          <p:nvPr>
            <p:ph type="dt" sz="half" idx="10"/>
          </p:nvPr>
        </p:nvSpPr>
        <p:spPr/>
        <p:txBody>
          <a:bodyPr/>
          <a:lstStyle/>
          <a:p>
            <a:fld id="{25480AF0-5784-4042-BE53-1C4A2023A57E}" type="datetimeFigureOut">
              <a:rPr kumimoji="1" lang="ja-JP" altLang="en-US" smtClean="0"/>
              <a:pPr/>
              <a:t>2020/2/17</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16960CA8-060F-487C-936F-7B8EEE939EE9}" type="slidenum">
              <a:rPr kumimoji="1" lang="ja-JP" altLang="en-US" smtClean="0"/>
              <a:pPr/>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25480AF0-5784-4042-BE53-1C4A2023A57E}" type="datetimeFigureOut">
              <a:rPr kumimoji="1" lang="ja-JP" altLang="en-US" smtClean="0"/>
              <a:pPr/>
              <a:t>2020/2/17</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16960CA8-060F-487C-936F-7B8EEE939EE9}" type="slidenum">
              <a:rPr kumimoji="1" lang="ja-JP" altLang="en-US" smtClean="0"/>
              <a:pPr/>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0" y="364067"/>
            <a:ext cx="2256235" cy="1549400"/>
          </a:xfrm>
        </p:spPr>
        <p:txBody>
          <a:bodyPr anchor="b"/>
          <a:lstStyle>
            <a:lvl1pPr algn="l">
              <a:defRPr sz="2000" b="1"/>
            </a:lvl1pPr>
          </a:lstStyle>
          <a:p>
            <a:r>
              <a:rPr kumimoji="1" lang="ja-JP" altLang="en-US"/>
              <a:t>マスタ タイトルの書式設定</a:t>
            </a:r>
          </a:p>
        </p:txBody>
      </p:sp>
      <p:sp>
        <p:nvSpPr>
          <p:cNvPr id="3" name="コンテンツ プレースホルダ 2"/>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 3"/>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 テキストの書式設定</a:t>
            </a:r>
          </a:p>
        </p:txBody>
      </p:sp>
      <p:sp>
        <p:nvSpPr>
          <p:cNvPr id="5" name="日付プレースホルダ 4"/>
          <p:cNvSpPr>
            <a:spLocks noGrp="1"/>
          </p:cNvSpPr>
          <p:nvPr>
            <p:ph type="dt" sz="half" idx="10"/>
          </p:nvPr>
        </p:nvSpPr>
        <p:spPr/>
        <p:txBody>
          <a:bodyPr/>
          <a:lstStyle/>
          <a:p>
            <a:fld id="{25480AF0-5784-4042-BE53-1C4A2023A57E}" type="datetimeFigureOut">
              <a:rPr kumimoji="1" lang="ja-JP" altLang="en-US" smtClean="0"/>
              <a:pPr/>
              <a:t>2020/2/17</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16960CA8-060F-487C-936F-7B8EEE939EE9}" type="slidenum">
              <a:rPr kumimoji="1" lang="ja-JP" altLang="en-US" smtClean="0"/>
              <a:pPr/>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344216" y="6400800"/>
            <a:ext cx="4114800" cy="755651"/>
          </a:xfrm>
        </p:spPr>
        <p:txBody>
          <a:bodyPr anchor="b"/>
          <a:lstStyle>
            <a:lvl1pPr algn="l">
              <a:defRPr sz="2000" b="1"/>
            </a:lvl1pPr>
          </a:lstStyle>
          <a:p>
            <a:r>
              <a:rPr kumimoji="1" lang="ja-JP" altLang="en-US"/>
              <a:t>マスタ タイトルの書式設定</a:t>
            </a:r>
          </a:p>
        </p:txBody>
      </p:sp>
      <p:sp>
        <p:nvSpPr>
          <p:cNvPr id="3" name="図プレースホルダ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 テキストの書式設定</a:t>
            </a:r>
          </a:p>
        </p:txBody>
      </p:sp>
      <p:sp>
        <p:nvSpPr>
          <p:cNvPr id="5" name="日付プレースホルダ 4"/>
          <p:cNvSpPr>
            <a:spLocks noGrp="1"/>
          </p:cNvSpPr>
          <p:nvPr>
            <p:ph type="dt" sz="half" idx="10"/>
          </p:nvPr>
        </p:nvSpPr>
        <p:spPr/>
        <p:txBody>
          <a:bodyPr/>
          <a:lstStyle/>
          <a:p>
            <a:fld id="{25480AF0-5784-4042-BE53-1C4A2023A57E}" type="datetimeFigureOut">
              <a:rPr kumimoji="1" lang="ja-JP" altLang="en-US" smtClean="0"/>
              <a:pPr/>
              <a:t>2020/2/17</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16960CA8-060F-487C-936F-7B8EEE939EE9}" type="slidenum">
              <a:rPr kumimoji="1" lang="ja-JP" altLang="en-US" smtClean="0"/>
              <a:pPr/>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kumimoji="1" lang="ja-JP" altLang="en-US"/>
              <a:t>マスタ タイトルの書式設定</a:t>
            </a:r>
          </a:p>
        </p:txBody>
      </p:sp>
      <p:sp>
        <p:nvSpPr>
          <p:cNvPr id="3" name="テキスト プレースホルダ 2"/>
          <p:cNvSpPr>
            <a:spLocks noGrp="1"/>
          </p:cNvSpPr>
          <p:nvPr>
            <p:ph type="body" idx="1"/>
          </p:nvPr>
        </p:nvSpPr>
        <p:spPr>
          <a:xfrm>
            <a:off x="342900" y="2133601"/>
            <a:ext cx="6172200" cy="6034617"/>
          </a:xfrm>
          <a:prstGeom prst="rect">
            <a:avLst/>
          </a:prstGeom>
        </p:spPr>
        <p:txBody>
          <a:bodyPr vert="horz" lIns="91440" tIns="45720" rIns="91440" bIns="45720" rtlCol="0">
            <a:normAutofit/>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2"/>
          </p:nvPr>
        </p:nvSpPr>
        <p:spPr>
          <a:xfrm>
            <a:off x="342900" y="8475134"/>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25480AF0-5784-4042-BE53-1C4A2023A57E}" type="datetimeFigureOut">
              <a:rPr kumimoji="1" lang="ja-JP" altLang="en-US" smtClean="0"/>
              <a:pPr/>
              <a:t>2020/2/17</a:t>
            </a:fld>
            <a:endParaRPr kumimoji="1" lang="ja-JP" altLang="en-US"/>
          </a:p>
        </p:txBody>
      </p:sp>
      <p:sp>
        <p:nvSpPr>
          <p:cNvPr id="5" name="フッター プレースホルダ 4"/>
          <p:cNvSpPr>
            <a:spLocks noGrp="1"/>
          </p:cNvSpPr>
          <p:nvPr>
            <p:ph type="ftr" sz="quarter" idx="3"/>
          </p:nvPr>
        </p:nvSpPr>
        <p:spPr>
          <a:xfrm>
            <a:off x="2343150" y="8475134"/>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4914900" y="8475134"/>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16960CA8-060F-487C-936F-7B8EEE939EE9}" type="slidenum">
              <a:rPr kumimoji="1" lang="ja-JP" altLang="en-US" smtClean="0"/>
              <a:pPr/>
              <a:t>‹#›</a:t>
            </a:fld>
            <a:endParaRPr kumimoji="1"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2.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C:\Users\TSUKAMOTO\Desktop\アスクル\セミナー\セミナー②.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96676"/>
          <a:stretch/>
        </p:blipFill>
        <p:spPr bwMode="auto">
          <a:xfrm>
            <a:off x="0" y="0"/>
            <a:ext cx="6858000" cy="303976"/>
          </a:xfrm>
          <a:prstGeom prst="rect">
            <a:avLst/>
          </a:prstGeom>
          <a:noFill/>
          <a:extLst>
            <a:ext uri="{909E8E84-426E-40DD-AFC4-6F175D3DCCD1}">
              <a14:hiddenFill xmlns:a14="http://schemas.microsoft.com/office/drawing/2010/main">
                <a:solidFill>
                  <a:srgbClr val="FFFFFF"/>
                </a:solidFill>
              </a14:hiddenFill>
            </a:ext>
          </a:extLst>
        </p:spPr>
      </p:pic>
      <p:sp>
        <p:nvSpPr>
          <p:cNvPr id="3" name="正方形/長方形 2"/>
          <p:cNvSpPr/>
          <p:nvPr/>
        </p:nvSpPr>
        <p:spPr>
          <a:xfrm>
            <a:off x="1005926" y="323528"/>
            <a:ext cx="4736324" cy="402240"/>
          </a:xfrm>
          <a:prstGeom prst="rect">
            <a:avLst/>
          </a:prstGeom>
        </p:spPr>
        <p:txBody>
          <a:bodyPr wrap="none" lIns="78309" tIns="39155" rIns="78309" bIns="39155">
            <a:spAutoFit/>
          </a:bodyPr>
          <a:lstStyle/>
          <a:p>
            <a:r>
              <a:rPr lang="zh-TW" altLang="en-US" sz="2100" dirty="0">
                <a:solidFill>
                  <a:schemeClr val="accent5">
                    <a:lumMod val="50000"/>
                  </a:schemeClr>
                </a:solidFill>
                <a:latin typeface="HGP明朝E" panose="02020900000000000000" pitchFamily="18" charset="-128"/>
                <a:ea typeface="HGP明朝E" panose="02020900000000000000" pitchFamily="18" charset="-128"/>
              </a:rPr>
              <a:t>一般社団法人福岡労務監査推進協議会</a:t>
            </a:r>
          </a:p>
        </p:txBody>
      </p:sp>
      <p:sp>
        <p:nvSpPr>
          <p:cNvPr id="6" name="正方形/長方形 5"/>
          <p:cNvSpPr/>
          <p:nvPr/>
        </p:nvSpPr>
        <p:spPr>
          <a:xfrm>
            <a:off x="1017936" y="683568"/>
            <a:ext cx="5036086" cy="863905"/>
          </a:xfrm>
          <a:prstGeom prst="rect">
            <a:avLst/>
          </a:prstGeom>
        </p:spPr>
        <p:txBody>
          <a:bodyPr wrap="none" lIns="78309" tIns="39155" rIns="78309" bIns="39155">
            <a:spAutoFit/>
          </a:bodyPr>
          <a:lstStyle/>
          <a:p>
            <a:pPr algn="ctr"/>
            <a:r>
              <a:rPr lang="ja-JP" altLang="en-US" sz="5100" b="1" dirty="0">
                <a:solidFill>
                  <a:schemeClr val="accent5">
                    <a:lumMod val="50000"/>
                  </a:schemeClr>
                </a:solidFill>
                <a:latin typeface="HGP明朝E" panose="02020900000000000000" pitchFamily="18" charset="-128"/>
                <a:ea typeface="HGP明朝E" panose="02020900000000000000" pitchFamily="18" charset="-128"/>
              </a:rPr>
              <a:t>設立記念セミナー</a:t>
            </a:r>
            <a:endParaRPr lang="ja-JP" altLang="en-US" sz="5100" dirty="0">
              <a:solidFill>
                <a:schemeClr val="accent5">
                  <a:lumMod val="50000"/>
                </a:schemeClr>
              </a:solidFill>
              <a:latin typeface="HGP明朝E" panose="02020900000000000000" pitchFamily="18" charset="-128"/>
              <a:ea typeface="HGP明朝E" panose="02020900000000000000" pitchFamily="18" charset="-128"/>
            </a:endParaRPr>
          </a:p>
        </p:txBody>
      </p:sp>
      <p:sp>
        <p:nvSpPr>
          <p:cNvPr id="7" name="正方形/長方形 6"/>
          <p:cNvSpPr/>
          <p:nvPr/>
        </p:nvSpPr>
        <p:spPr>
          <a:xfrm>
            <a:off x="442624" y="1547664"/>
            <a:ext cx="6226736" cy="356074"/>
          </a:xfrm>
          <a:prstGeom prst="rect">
            <a:avLst/>
          </a:prstGeom>
        </p:spPr>
        <p:txBody>
          <a:bodyPr wrap="square" lIns="78309" tIns="39155" rIns="78309" bIns="39155">
            <a:spAutoFit/>
          </a:bodyPr>
          <a:lstStyle/>
          <a:p>
            <a:r>
              <a:rPr lang="ja-JP" altLang="en-US" dirty="0">
                <a:solidFill>
                  <a:schemeClr val="accent5">
                    <a:lumMod val="50000"/>
                  </a:schemeClr>
                </a:solidFill>
                <a:latin typeface="HGP明朝E" panose="02020900000000000000" pitchFamily="18" charset="-128"/>
                <a:ea typeface="HGP明朝E" panose="02020900000000000000" pitchFamily="18" charset="-128"/>
              </a:rPr>
              <a:t>次のキーワードに関心をお持ちの方は是非ご来場ください！！</a:t>
            </a:r>
          </a:p>
        </p:txBody>
      </p:sp>
      <p:pic>
        <p:nvPicPr>
          <p:cNvPr id="1032" name="Picture 8" descr="C:\Users\TSUKAMOTO\Desktop\アスクル\セミナー\白.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2586" y="1907705"/>
            <a:ext cx="1881820" cy="989860"/>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C:\Users\TSUKAMOTO\Desktop\アスクル\セミナー\青.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06226" y="5695965"/>
            <a:ext cx="1870618" cy="989860"/>
          </a:xfrm>
          <a:prstGeom prst="rect">
            <a:avLst/>
          </a:prstGeom>
          <a:noFill/>
          <a:extLst>
            <a:ext uri="{909E8E84-426E-40DD-AFC4-6F175D3DCCD1}">
              <a14:hiddenFill xmlns:a14="http://schemas.microsoft.com/office/drawing/2010/main">
                <a:solidFill>
                  <a:srgbClr val="FFFFFF"/>
                </a:solidFill>
              </a14:hiddenFill>
            </a:ext>
          </a:extLst>
        </p:spPr>
      </p:pic>
      <p:sp>
        <p:nvSpPr>
          <p:cNvPr id="8" name="正方形/長方形 7"/>
          <p:cNvSpPr/>
          <p:nvPr/>
        </p:nvSpPr>
        <p:spPr>
          <a:xfrm>
            <a:off x="586086" y="2107621"/>
            <a:ext cx="1864376" cy="817738"/>
          </a:xfrm>
          <a:prstGeom prst="rect">
            <a:avLst/>
          </a:prstGeom>
        </p:spPr>
        <p:txBody>
          <a:bodyPr wrap="square" lIns="78309" tIns="39155" rIns="78309" bIns="39155">
            <a:spAutoFit/>
          </a:bodyPr>
          <a:lstStyle/>
          <a:p>
            <a:pPr algn="ctr"/>
            <a:r>
              <a:rPr lang="ja-JP" altLang="en-US" sz="1600" dirty="0">
                <a:solidFill>
                  <a:schemeClr val="accent5">
                    <a:lumMod val="75000"/>
                  </a:schemeClr>
                </a:solidFill>
                <a:latin typeface="HGP明朝E" panose="02020900000000000000" pitchFamily="18" charset="-128"/>
                <a:ea typeface="HGP明朝E" panose="02020900000000000000" pitchFamily="18" charset="-128"/>
              </a:rPr>
              <a:t>高まる労務</a:t>
            </a:r>
            <a:endParaRPr lang="en-US" altLang="ja-JP" sz="1600" dirty="0">
              <a:solidFill>
                <a:schemeClr val="accent5">
                  <a:lumMod val="75000"/>
                </a:schemeClr>
              </a:solidFill>
              <a:latin typeface="HGP明朝E" panose="02020900000000000000" pitchFamily="18" charset="-128"/>
              <a:ea typeface="HGP明朝E" panose="02020900000000000000" pitchFamily="18" charset="-128"/>
            </a:endParaRPr>
          </a:p>
          <a:p>
            <a:pPr algn="ctr"/>
            <a:r>
              <a:rPr lang="ja-JP" altLang="en-US" sz="1600" dirty="0">
                <a:solidFill>
                  <a:schemeClr val="accent5">
                    <a:lumMod val="75000"/>
                  </a:schemeClr>
                </a:solidFill>
                <a:latin typeface="HGP明朝E" panose="02020900000000000000" pitchFamily="18" charset="-128"/>
                <a:ea typeface="HGP明朝E" panose="02020900000000000000" pitchFamily="18" charset="-128"/>
              </a:rPr>
              <a:t>管理の重要性</a:t>
            </a:r>
            <a:endParaRPr lang="en-US" altLang="ja-JP" sz="1600" dirty="0">
              <a:solidFill>
                <a:schemeClr val="accent5">
                  <a:lumMod val="75000"/>
                </a:schemeClr>
              </a:solidFill>
              <a:latin typeface="HGP明朝E" panose="02020900000000000000" pitchFamily="18" charset="-128"/>
              <a:ea typeface="HGP明朝E" panose="02020900000000000000" pitchFamily="18" charset="-128"/>
            </a:endParaRPr>
          </a:p>
          <a:p>
            <a:pPr algn="ctr"/>
            <a:endParaRPr lang="ja-JP" altLang="en-US" sz="1600" dirty="0">
              <a:solidFill>
                <a:schemeClr val="accent5">
                  <a:lumMod val="75000"/>
                </a:schemeClr>
              </a:solidFill>
              <a:latin typeface="HGP明朝E" panose="02020900000000000000" pitchFamily="18" charset="-128"/>
              <a:ea typeface="HGP明朝E" panose="02020900000000000000" pitchFamily="18" charset="-128"/>
            </a:endParaRPr>
          </a:p>
        </p:txBody>
      </p:sp>
      <p:pic>
        <p:nvPicPr>
          <p:cNvPr id="20" name="Picture 9" descr="C:\Users\TSUKAMOTO\Desktop\アスクル\セミナー\青.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17778" y="3006076"/>
            <a:ext cx="1870618" cy="989860"/>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9" descr="C:\Users\TSUKAMOTO\Desktop\アスクル\セミナー\青.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38693" y="1907705"/>
            <a:ext cx="1870618" cy="989860"/>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8" descr="C:\Users\TSUKAMOTO\Desktop\アスクル\セミナー\白.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28557" y="3006076"/>
            <a:ext cx="1881820" cy="989860"/>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8" descr="C:\Users\TSUKAMOTO\Desktop\アスクル\セミナー\白.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27173" y="1907704"/>
            <a:ext cx="1881820" cy="1042151"/>
          </a:xfrm>
          <a:prstGeom prst="rect">
            <a:avLst/>
          </a:prstGeom>
          <a:noFill/>
          <a:extLst>
            <a:ext uri="{909E8E84-426E-40DD-AFC4-6F175D3DCCD1}">
              <a14:hiddenFill xmlns:a14="http://schemas.microsoft.com/office/drawing/2010/main">
                <a:solidFill>
                  <a:srgbClr val="FFFFFF"/>
                </a:solidFill>
              </a14:hiddenFill>
            </a:ext>
          </a:extLst>
        </p:spPr>
      </p:pic>
      <p:sp>
        <p:nvSpPr>
          <p:cNvPr id="9" name="正方形/長方形 8"/>
          <p:cNvSpPr/>
          <p:nvPr/>
        </p:nvSpPr>
        <p:spPr>
          <a:xfrm>
            <a:off x="2483962" y="2121015"/>
            <a:ext cx="1945031" cy="571517"/>
          </a:xfrm>
          <a:prstGeom prst="rect">
            <a:avLst/>
          </a:prstGeom>
        </p:spPr>
        <p:txBody>
          <a:bodyPr wrap="square" lIns="78309" tIns="39155" rIns="78309" bIns="39155">
            <a:spAutoFit/>
          </a:bodyPr>
          <a:lstStyle/>
          <a:p>
            <a:pPr algn="ctr"/>
            <a:r>
              <a:rPr lang="ja-JP" altLang="en-US" sz="1600" dirty="0">
                <a:solidFill>
                  <a:schemeClr val="bg1"/>
                </a:solidFill>
                <a:latin typeface="HGP明朝E" panose="02020900000000000000" pitchFamily="18" charset="-128"/>
                <a:ea typeface="HGP明朝E" panose="02020900000000000000" pitchFamily="18" charset="-128"/>
              </a:rPr>
              <a:t>働き方改革と</a:t>
            </a:r>
            <a:endParaRPr lang="en-US" altLang="ja-JP" sz="1600" dirty="0">
              <a:solidFill>
                <a:schemeClr val="bg1"/>
              </a:solidFill>
              <a:latin typeface="HGP明朝E" panose="02020900000000000000" pitchFamily="18" charset="-128"/>
              <a:ea typeface="HGP明朝E" panose="02020900000000000000" pitchFamily="18" charset="-128"/>
            </a:endParaRPr>
          </a:p>
          <a:p>
            <a:pPr algn="ctr"/>
            <a:r>
              <a:rPr lang="ja-JP" altLang="en-US" sz="1600" dirty="0">
                <a:solidFill>
                  <a:schemeClr val="bg1"/>
                </a:solidFill>
                <a:latin typeface="HGP明朝E" panose="02020900000000000000" pitchFamily="18" charset="-128"/>
                <a:ea typeface="HGP明朝E" panose="02020900000000000000" pitchFamily="18" charset="-128"/>
              </a:rPr>
              <a:t>企業の成長</a:t>
            </a:r>
          </a:p>
        </p:txBody>
      </p:sp>
      <p:sp>
        <p:nvSpPr>
          <p:cNvPr id="10" name="正方形/長方形 9"/>
          <p:cNvSpPr/>
          <p:nvPr/>
        </p:nvSpPr>
        <p:spPr>
          <a:xfrm>
            <a:off x="4603338" y="2109497"/>
            <a:ext cx="1702076" cy="571517"/>
          </a:xfrm>
          <a:prstGeom prst="rect">
            <a:avLst/>
          </a:prstGeom>
        </p:spPr>
        <p:txBody>
          <a:bodyPr wrap="square" lIns="78309" tIns="39155" rIns="78309" bIns="39155">
            <a:spAutoFit/>
          </a:bodyPr>
          <a:lstStyle/>
          <a:p>
            <a:pPr algn="ctr"/>
            <a:r>
              <a:rPr lang="ja-JP" altLang="en-US" sz="1600" dirty="0">
                <a:solidFill>
                  <a:schemeClr val="accent5">
                    <a:lumMod val="75000"/>
                  </a:schemeClr>
                </a:solidFill>
                <a:latin typeface="HGP明朝E" panose="02020900000000000000" pitchFamily="18" charset="-128"/>
                <a:ea typeface="HGP明朝E" panose="02020900000000000000" pitchFamily="18" charset="-128"/>
              </a:rPr>
              <a:t>労務監査・</a:t>
            </a:r>
            <a:endParaRPr lang="en-US" altLang="ja-JP" sz="1600" dirty="0">
              <a:solidFill>
                <a:schemeClr val="accent5">
                  <a:lumMod val="75000"/>
                </a:schemeClr>
              </a:solidFill>
              <a:latin typeface="HGP明朝E" panose="02020900000000000000" pitchFamily="18" charset="-128"/>
              <a:ea typeface="HGP明朝E" panose="02020900000000000000" pitchFamily="18" charset="-128"/>
            </a:endParaRPr>
          </a:p>
          <a:p>
            <a:pPr algn="ctr"/>
            <a:r>
              <a:rPr lang="ja-JP" altLang="en-US" sz="1600" dirty="0">
                <a:solidFill>
                  <a:schemeClr val="accent5">
                    <a:lumMod val="75000"/>
                  </a:schemeClr>
                </a:solidFill>
                <a:latin typeface="HGP明朝E" panose="02020900000000000000" pitchFamily="18" charset="-128"/>
                <a:ea typeface="HGP明朝E" panose="02020900000000000000" pitchFamily="18" charset="-128"/>
              </a:rPr>
              <a:t>労務ＤＤ</a:t>
            </a:r>
          </a:p>
        </p:txBody>
      </p:sp>
      <p:sp>
        <p:nvSpPr>
          <p:cNvPr id="11" name="正方形/長方形 10"/>
          <p:cNvSpPr/>
          <p:nvPr/>
        </p:nvSpPr>
        <p:spPr>
          <a:xfrm>
            <a:off x="3631989" y="5911989"/>
            <a:ext cx="2019444" cy="571517"/>
          </a:xfrm>
          <a:prstGeom prst="rect">
            <a:avLst/>
          </a:prstGeom>
        </p:spPr>
        <p:txBody>
          <a:bodyPr wrap="square" lIns="78309" tIns="39155" rIns="78309" bIns="39155">
            <a:spAutoFit/>
          </a:bodyPr>
          <a:lstStyle/>
          <a:p>
            <a:pPr algn="ctr"/>
            <a:r>
              <a:rPr lang="ja-JP" altLang="en-US" sz="1600" dirty="0">
                <a:solidFill>
                  <a:schemeClr val="bg1"/>
                </a:solidFill>
                <a:latin typeface="HGP明朝E" panose="02020900000000000000" pitchFamily="18" charset="-128"/>
                <a:ea typeface="HGP明朝E" panose="02020900000000000000" pitchFamily="18" charset="-128"/>
              </a:rPr>
              <a:t>全国と福岡の</a:t>
            </a:r>
            <a:endParaRPr lang="en-US" altLang="ja-JP" sz="1600" dirty="0">
              <a:solidFill>
                <a:schemeClr val="bg1"/>
              </a:solidFill>
              <a:latin typeface="HGP明朝E" panose="02020900000000000000" pitchFamily="18" charset="-128"/>
              <a:ea typeface="HGP明朝E" panose="02020900000000000000" pitchFamily="18" charset="-128"/>
            </a:endParaRPr>
          </a:p>
          <a:p>
            <a:pPr algn="ctr"/>
            <a:r>
              <a:rPr lang="en-US" altLang="ja-JP" sz="1600" dirty="0">
                <a:solidFill>
                  <a:schemeClr val="bg1"/>
                </a:solidFill>
                <a:latin typeface="HGP明朝E" panose="02020900000000000000" pitchFamily="18" charset="-128"/>
                <a:ea typeface="HGP明朝E" panose="02020900000000000000" pitchFamily="18" charset="-128"/>
              </a:rPr>
              <a:t>IPO</a:t>
            </a:r>
            <a:r>
              <a:rPr lang="ja-JP" altLang="en-US" sz="1600" dirty="0">
                <a:solidFill>
                  <a:schemeClr val="bg1"/>
                </a:solidFill>
                <a:latin typeface="HGP明朝E" panose="02020900000000000000" pitchFamily="18" charset="-128"/>
                <a:ea typeface="HGP明朝E" panose="02020900000000000000" pitchFamily="18" charset="-128"/>
              </a:rPr>
              <a:t>の状況</a:t>
            </a:r>
          </a:p>
        </p:txBody>
      </p:sp>
      <p:sp>
        <p:nvSpPr>
          <p:cNvPr id="12" name="正方形/長方形 11"/>
          <p:cNvSpPr/>
          <p:nvPr/>
        </p:nvSpPr>
        <p:spPr>
          <a:xfrm>
            <a:off x="2612568" y="3226647"/>
            <a:ext cx="1713797" cy="571517"/>
          </a:xfrm>
          <a:prstGeom prst="rect">
            <a:avLst/>
          </a:prstGeom>
        </p:spPr>
        <p:txBody>
          <a:bodyPr wrap="square" lIns="78309" tIns="39155" rIns="78309" bIns="39155">
            <a:spAutoFit/>
          </a:bodyPr>
          <a:lstStyle/>
          <a:p>
            <a:pPr algn="ctr"/>
            <a:r>
              <a:rPr lang="ja-JP" altLang="en-US" sz="1600" dirty="0">
                <a:solidFill>
                  <a:schemeClr val="accent5">
                    <a:lumMod val="75000"/>
                  </a:schemeClr>
                </a:solidFill>
                <a:latin typeface="HGP明朝E" panose="02020900000000000000" pitchFamily="18" charset="-128"/>
                <a:ea typeface="HGP明朝E" panose="02020900000000000000" pitchFamily="18" charset="-128"/>
              </a:rPr>
              <a:t>株式公開と</a:t>
            </a:r>
            <a:endParaRPr lang="en-US" altLang="ja-JP" sz="1600" dirty="0">
              <a:solidFill>
                <a:schemeClr val="accent5">
                  <a:lumMod val="75000"/>
                </a:schemeClr>
              </a:solidFill>
              <a:latin typeface="HGP明朝E" panose="02020900000000000000" pitchFamily="18" charset="-128"/>
              <a:ea typeface="HGP明朝E" panose="02020900000000000000" pitchFamily="18" charset="-128"/>
            </a:endParaRPr>
          </a:p>
          <a:p>
            <a:pPr algn="ctr"/>
            <a:r>
              <a:rPr lang="ja-JP" altLang="en-US" sz="1600" dirty="0">
                <a:solidFill>
                  <a:schemeClr val="accent5">
                    <a:lumMod val="75000"/>
                  </a:schemeClr>
                </a:solidFill>
                <a:latin typeface="HGP明朝E" panose="02020900000000000000" pitchFamily="18" charset="-128"/>
                <a:ea typeface="HGP明朝E" panose="02020900000000000000" pitchFamily="18" charset="-128"/>
              </a:rPr>
              <a:t>審査の基準</a:t>
            </a:r>
          </a:p>
        </p:txBody>
      </p:sp>
      <p:sp>
        <p:nvSpPr>
          <p:cNvPr id="17" name="正方形/長方形 16"/>
          <p:cNvSpPr/>
          <p:nvPr/>
        </p:nvSpPr>
        <p:spPr>
          <a:xfrm>
            <a:off x="692696" y="3995936"/>
            <a:ext cx="4646556" cy="448407"/>
          </a:xfrm>
          <a:prstGeom prst="rect">
            <a:avLst/>
          </a:prstGeom>
        </p:spPr>
        <p:txBody>
          <a:bodyPr wrap="none" lIns="78309" tIns="39155" rIns="78309" bIns="39155">
            <a:spAutoFit/>
          </a:bodyPr>
          <a:lstStyle/>
          <a:p>
            <a:r>
              <a:rPr lang="en-US" altLang="ja-JP" sz="2400" dirty="0">
                <a:latin typeface="HGP明朝E" panose="02020900000000000000" pitchFamily="18" charset="-128"/>
                <a:ea typeface="HGP明朝E" panose="02020900000000000000" pitchFamily="18" charset="-128"/>
              </a:rPr>
              <a:t>2020 </a:t>
            </a:r>
            <a:r>
              <a:rPr lang="ja-JP" altLang="en-US" sz="2400" dirty="0">
                <a:latin typeface="HGP明朝E" panose="02020900000000000000" pitchFamily="18" charset="-128"/>
                <a:ea typeface="HGP明朝E" panose="02020900000000000000" pitchFamily="18" charset="-128"/>
              </a:rPr>
              <a:t>年</a:t>
            </a:r>
            <a:r>
              <a:rPr lang="en-US" altLang="ja-JP" sz="2400" dirty="0">
                <a:latin typeface="HGP明朝E" panose="02020900000000000000" pitchFamily="18" charset="-128"/>
                <a:ea typeface="HGP明朝E" panose="02020900000000000000" pitchFamily="18" charset="-128"/>
              </a:rPr>
              <a:t>3</a:t>
            </a:r>
            <a:r>
              <a:rPr lang="ja-JP" altLang="en-US" sz="2400" dirty="0">
                <a:latin typeface="HGP明朝E" panose="02020900000000000000" pitchFamily="18" charset="-128"/>
                <a:ea typeface="HGP明朝E" panose="02020900000000000000" pitchFamily="18" charset="-128"/>
              </a:rPr>
              <a:t>月</a:t>
            </a:r>
            <a:r>
              <a:rPr lang="en-US" altLang="ja-JP" sz="2400" dirty="0">
                <a:latin typeface="HGP明朝E" panose="02020900000000000000" pitchFamily="18" charset="-128"/>
                <a:ea typeface="HGP明朝E" panose="02020900000000000000" pitchFamily="18" charset="-128"/>
              </a:rPr>
              <a:t>11</a:t>
            </a:r>
            <a:r>
              <a:rPr lang="ja-JP" altLang="en-US" sz="2400" dirty="0">
                <a:latin typeface="HGP明朝E" panose="02020900000000000000" pitchFamily="18" charset="-128"/>
                <a:ea typeface="HGP明朝E" panose="02020900000000000000" pitchFamily="18" charset="-128"/>
              </a:rPr>
              <a:t>日</a:t>
            </a:r>
            <a:r>
              <a:rPr lang="en-US" altLang="ja-JP" sz="2400" dirty="0">
                <a:latin typeface="HGP明朝E" panose="02020900000000000000" pitchFamily="18" charset="-128"/>
                <a:ea typeface="HGP明朝E" panose="02020900000000000000" pitchFamily="18" charset="-128"/>
              </a:rPr>
              <a:t>(</a:t>
            </a:r>
            <a:r>
              <a:rPr lang="ja-JP" altLang="en-US" sz="2400" dirty="0">
                <a:latin typeface="HGP明朝E" panose="02020900000000000000" pitchFamily="18" charset="-128"/>
                <a:ea typeface="HGP明朝E" panose="02020900000000000000" pitchFamily="18" charset="-128"/>
              </a:rPr>
              <a:t>水</a:t>
            </a:r>
            <a:r>
              <a:rPr lang="en-US" altLang="ja-JP" sz="2400" dirty="0">
                <a:latin typeface="HGP明朝E" panose="02020900000000000000" pitchFamily="18" charset="-128"/>
                <a:ea typeface="HGP明朝E" panose="02020900000000000000" pitchFamily="18" charset="-128"/>
              </a:rPr>
              <a:t>)</a:t>
            </a:r>
            <a:r>
              <a:rPr lang="ja-JP" altLang="en-US" sz="2400" dirty="0">
                <a:latin typeface="HGP明朝E" panose="02020900000000000000" pitchFamily="18" charset="-128"/>
                <a:ea typeface="HGP明朝E" panose="02020900000000000000" pitchFamily="18" charset="-128"/>
              </a:rPr>
              <a:t> </a:t>
            </a:r>
            <a:r>
              <a:rPr lang="en-US" altLang="ja-JP" sz="2400" dirty="0">
                <a:latin typeface="HGP明朝E" panose="02020900000000000000" pitchFamily="18" charset="-128"/>
                <a:ea typeface="HGP明朝E" panose="02020900000000000000" pitchFamily="18" charset="-128"/>
              </a:rPr>
              <a:t>16:00</a:t>
            </a:r>
            <a:r>
              <a:rPr lang="ja-JP" altLang="en-US" sz="2400" dirty="0">
                <a:latin typeface="HGP明朝E" panose="02020900000000000000" pitchFamily="18" charset="-128"/>
                <a:ea typeface="HGP明朝E" panose="02020900000000000000" pitchFamily="18" charset="-128"/>
              </a:rPr>
              <a:t>～</a:t>
            </a:r>
            <a:r>
              <a:rPr lang="en-US" altLang="ja-JP" sz="2400" dirty="0">
                <a:latin typeface="HGP明朝E" panose="02020900000000000000" pitchFamily="18" charset="-128"/>
                <a:ea typeface="HGP明朝E" panose="02020900000000000000" pitchFamily="18" charset="-128"/>
              </a:rPr>
              <a:t>18:00</a:t>
            </a:r>
            <a:endParaRPr lang="ja-JP" altLang="en-US" sz="1400" dirty="0">
              <a:latin typeface="HGP明朝E" panose="02020900000000000000" pitchFamily="18" charset="-128"/>
              <a:ea typeface="HGP明朝E" panose="02020900000000000000" pitchFamily="18" charset="-128"/>
            </a:endParaRPr>
          </a:p>
        </p:txBody>
      </p:sp>
      <p:sp>
        <p:nvSpPr>
          <p:cNvPr id="19" name="正方形/長方形 18"/>
          <p:cNvSpPr/>
          <p:nvPr/>
        </p:nvSpPr>
        <p:spPr>
          <a:xfrm>
            <a:off x="746902" y="4372335"/>
            <a:ext cx="3247135" cy="448407"/>
          </a:xfrm>
          <a:prstGeom prst="rect">
            <a:avLst/>
          </a:prstGeom>
        </p:spPr>
        <p:txBody>
          <a:bodyPr wrap="none" lIns="78309" tIns="39155" rIns="78309" bIns="39155">
            <a:spAutoFit/>
          </a:bodyPr>
          <a:lstStyle/>
          <a:p>
            <a:r>
              <a:rPr lang="en-US" altLang="ja-JP" sz="2400" dirty="0">
                <a:latin typeface="HGP明朝E" panose="02020900000000000000" pitchFamily="18" charset="-128"/>
                <a:ea typeface="HGP明朝E" panose="02020900000000000000" pitchFamily="18" charset="-128"/>
              </a:rPr>
              <a:t>TKP</a:t>
            </a:r>
            <a:r>
              <a:rPr lang="ja-JP" altLang="en-US" sz="2400" dirty="0">
                <a:latin typeface="HGP明朝E" panose="02020900000000000000" pitchFamily="18" charset="-128"/>
                <a:ea typeface="HGP明朝E" panose="02020900000000000000" pitchFamily="18" charset="-128"/>
              </a:rPr>
              <a:t>ガーデンシティ天神</a:t>
            </a:r>
          </a:p>
        </p:txBody>
      </p:sp>
      <p:sp>
        <p:nvSpPr>
          <p:cNvPr id="26" name="正方形/長方形 25"/>
          <p:cNvSpPr/>
          <p:nvPr/>
        </p:nvSpPr>
        <p:spPr>
          <a:xfrm>
            <a:off x="793654" y="4769918"/>
            <a:ext cx="3859482" cy="279130"/>
          </a:xfrm>
          <a:prstGeom prst="rect">
            <a:avLst/>
          </a:prstGeom>
        </p:spPr>
        <p:txBody>
          <a:bodyPr wrap="none" lIns="78309" tIns="39155" rIns="78309" bIns="39155">
            <a:spAutoFit/>
          </a:bodyPr>
          <a:lstStyle/>
          <a:p>
            <a:r>
              <a:rPr lang="ja-JP" altLang="en-US" sz="1300" dirty="0">
                <a:latin typeface="HGP明朝E" panose="02020900000000000000" pitchFamily="18" charset="-128"/>
                <a:ea typeface="HGP明朝E" panose="02020900000000000000" pitchFamily="18" charset="-128"/>
              </a:rPr>
              <a:t>福岡市中央区天神</a:t>
            </a:r>
            <a:r>
              <a:rPr lang="en-US" altLang="ja-JP" sz="1300" dirty="0">
                <a:latin typeface="HGP明朝E" panose="02020900000000000000" pitchFamily="18" charset="-128"/>
                <a:ea typeface="HGP明朝E" panose="02020900000000000000" pitchFamily="18" charset="-128"/>
              </a:rPr>
              <a:t>2-14-8 </a:t>
            </a:r>
            <a:r>
              <a:rPr lang="ja-JP" altLang="en-US" sz="1300" dirty="0">
                <a:latin typeface="HGP明朝E" panose="02020900000000000000" pitchFamily="18" charset="-128"/>
                <a:ea typeface="HGP明朝E" panose="02020900000000000000" pitchFamily="18" charset="-128"/>
              </a:rPr>
              <a:t>福岡天神センタービル </a:t>
            </a:r>
            <a:r>
              <a:rPr lang="en-US" altLang="ja-JP" sz="1300" dirty="0">
                <a:latin typeface="HGP明朝E" panose="02020900000000000000" pitchFamily="18" charset="-128"/>
                <a:ea typeface="HGP明朝E" panose="02020900000000000000" pitchFamily="18" charset="-128"/>
              </a:rPr>
              <a:t>8F</a:t>
            </a:r>
            <a:endParaRPr lang="ja-JP" altLang="en-US" sz="1300" dirty="0">
              <a:latin typeface="HGP明朝E" panose="02020900000000000000" pitchFamily="18" charset="-128"/>
              <a:ea typeface="HGP明朝E" panose="02020900000000000000" pitchFamily="18" charset="-128"/>
            </a:endParaRPr>
          </a:p>
        </p:txBody>
      </p:sp>
      <p:sp>
        <p:nvSpPr>
          <p:cNvPr id="37" name="正方形/長方形 36"/>
          <p:cNvSpPr/>
          <p:nvPr/>
        </p:nvSpPr>
        <p:spPr>
          <a:xfrm>
            <a:off x="1793739" y="8068740"/>
            <a:ext cx="3360526" cy="232963"/>
          </a:xfrm>
          <a:prstGeom prst="rect">
            <a:avLst/>
          </a:prstGeom>
        </p:spPr>
        <p:txBody>
          <a:bodyPr wrap="square" lIns="78309" tIns="39155" rIns="78309" bIns="39155">
            <a:spAutoFit/>
          </a:bodyPr>
          <a:lstStyle/>
          <a:p>
            <a:r>
              <a:rPr lang="en-US" altLang="ja-JP" sz="1000" dirty="0">
                <a:solidFill>
                  <a:schemeClr val="bg1"/>
                </a:solidFill>
                <a:latin typeface="小塚ゴシック Pro B" pitchFamily="34" charset="-128"/>
                <a:ea typeface="小塚ゴシック Pro B" pitchFamily="34" charset="-128"/>
              </a:rPr>
              <a:t>※</a:t>
            </a:r>
            <a:r>
              <a:rPr lang="ja-JP" altLang="en-US" sz="1000" dirty="0">
                <a:solidFill>
                  <a:schemeClr val="bg1"/>
                </a:solidFill>
                <a:latin typeface="小塚ゴシック Pro B" pitchFamily="34" charset="-128"/>
                <a:ea typeface="小塚ゴシック Pro B" pitchFamily="34" charset="-128"/>
              </a:rPr>
              <a:t>お電話に受付は平日の</a:t>
            </a:r>
            <a:r>
              <a:rPr lang="en-US" altLang="ja-JP" sz="1000" dirty="0">
                <a:solidFill>
                  <a:schemeClr val="bg1"/>
                </a:solidFill>
                <a:latin typeface="小塚ゴシック Pro B" pitchFamily="34" charset="-128"/>
                <a:ea typeface="小塚ゴシック Pro B" pitchFamily="34" charset="-128"/>
              </a:rPr>
              <a:t>9</a:t>
            </a:r>
            <a:r>
              <a:rPr lang="ja-JP" altLang="en-US" sz="1000" dirty="0">
                <a:solidFill>
                  <a:schemeClr val="bg1"/>
                </a:solidFill>
                <a:latin typeface="小塚ゴシック Pro B" pitchFamily="34" charset="-128"/>
                <a:ea typeface="小塚ゴシック Pro B" pitchFamily="34" charset="-128"/>
              </a:rPr>
              <a:t>：</a:t>
            </a:r>
            <a:r>
              <a:rPr lang="en-US" altLang="ja-JP" sz="1000" dirty="0">
                <a:solidFill>
                  <a:schemeClr val="bg1"/>
                </a:solidFill>
                <a:latin typeface="小塚ゴシック Pro B" pitchFamily="34" charset="-128"/>
                <a:ea typeface="小塚ゴシック Pro B" pitchFamily="34" charset="-128"/>
              </a:rPr>
              <a:t>00</a:t>
            </a:r>
            <a:r>
              <a:rPr lang="ja-JP" altLang="en-US" sz="1000" dirty="0">
                <a:solidFill>
                  <a:schemeClr val="bg1"/>
                </a:solidFill>
                <a:latin typeface="小塚ゴシック Pro B" pitchFamily="34" charset="-128"/>
                <a:ea typeface="小塚ゴシック Pro B" pitchFamily="34" charset="-128"/>
              </a:rPr>
              <a:t>～</a:t>
            </a:r>
            <a:r>
              <a:rPr lang="en-US" altLang="ja-JP" sz="1000" dirty="0">
                <a:solidFill>
                  <a:schemeClr val="bg1"/>
                </a:solidFill>
                <a:latin typeface="小塚ゴシック Pro B" pitchFamily="34" charset="-128"/>
                <a:ea typeface="小塚ゴシック Pro B" pitchFamily="34" charset="-128"/>
              </a:rPr>
              <a:t>17</a:t>
            </a:r>
            <a:r>
              <a:rPr lang="ja-JP" altLang="en-US" sz="1000" dirty="0">
                <a:solidFill>
                  <a:schemeClr val="bg1"/>
                </a:solidFill>
                <a:latin typeface="小塚ゴシック Pro B" pitchFamily="34" charset="-128"/>
                <a:ea typeface="小塚ゴシック Pro B" pitchFamily="34" charset="-128"/>
              </a:rPr>
              <a:t>：</a:t>
            </a:r>
            <a:r>
              <a:rPr lang="en-US" altLang="ja-JP" sz="1000" dirty="0">
                <a:solidFill>
                  <a:schemeClr val="bg1"/>
                </a:solidFill>
                <a:latin typeface="小塚ゴシック Pro B" pitchFamily="34" charset="-128"/>
                <a:ea typeface="小塚ゴシック Pro B" pitchFamily="34" charset="-128"/>
              </a:rPr>
              <a:t>00</a:t>
            </a:r>
            <a:r>
              <a:rPr lang="ja-JP" altLang="en-US" sz="1000" dirty="0">
                <a:solidFill>
                  <a:schemeClr val="bg1"/>
                </a:solidFill>
                <a:latin typeface="小塚ゴシック Pro B" pitchFamily="34" charset="-128"/>
                <a:ea typeface="小塚ゴシック Pro B" pitchFamily="34" charset="-128"/>
              </a:rPr>
              <a:t>になります。</a:t>
            </a:r>
          </a:p>
        </p:txBody>
      </p:sp>
      <p:sp>
        <p:nvSpPr>
          <p:cNvPr id="5" name="正方形/長方形 4"/>
          <p:cNvSpPr/>
          <p:nvPr/>
        </p:nvSpPr>
        <p:spPr>
          <a:xfrm>
            <a:off x="3716796" y="6844917"/>
            <a:ext cx="594164" cy="340685"/>
          </a:xfrm>
          <a:prstGeom prst="rect">
            <a:avLst/>
          </a:prstGeom>
          <a:solidFill>
            <a:schemeClr val="tx1"/>
          </a:solidFill>
          <a:ln>
            <a:solidFill>
              <a:schemeClr val="tx1"/>
            </a:solidFill>
          </a:ln>
        </p:spPr>
        <p:txBody>
          <a:bodyPr wrap="none" lIns="78309" tIns="39155" rIns="78309" bIns="39155">
            <a:spAutoFit/>
          </a:bodyPr>
          <a:lstStyle/>
          <a:p>
            <a:pPr algn="ctr"/>
            <a:r>
              <a:rPr lang="ja-JP" altLang="en-US" sz="1700" dirty="0">
                <a:solidFill>
                  <a:schemeClr val="bg1"/>
                </a:solidFill>
                <a:latin typeface="HGP明朝E" panose="02020900000000000000" pitchFamily="18" charset="-128"/>
                <a:ea typeface="HGP明朝E" panose="02020900000000000000" pitchFamily="18" charset="-128"/>
              </a:rPr>
              <a:t>日時</a:t>
            </a:r>
          </a:p>
        </p:txBody>
      </p:sp>
      <p:sp>
        <p:nvSpPr>
          <p:cNvPr id="39" name="正方形/長方形 38"/>
          <p:cNvSpPr/>
          <p:nvPr/>
        </p:nvSpPr>
        <p:spPr>
          <a:xfrm>
            <a:off x="3717435" y="7320434"/>
            <a:ext cx="594164" cy="340685"/>
          </a:xfrm>
          <a:prstGeom prst="rect">
            <a:avLst/>
          </a:prstGeom>
          <a:solidFill>
            <a:schemeClr val="tx1"/>
          </a:solidFill>
          <a:ln>
            <a:solidFill>
              <a:schemeClr val="tx1"/>
            </a:solidFill>
          </a:ln>
        </p:spPr>
        <p:txBody>
          <a:bodyPr wrap="none" lIns="78309" tIns="39155" rIns="78309" bIns="39155">
            <a:spAutoFit/>
          </a:bodyPr>
          <a:lstStyle/>
          <a:p>
            <a:pPr algn="ctr"/>
            <a:r>
              <a:rPr lang="ja-JP" altLang="en-US" sz="1700" dirty="0">
                <a:solidFill>
                  <a:schemeClr val="bg1"/>
                </a:solidFill>
                <a:latin typeface="HGP明朝E" panose="02020900000000000000" pitchFamily="18" charset="-128"/>
                <a:ea typeface="HGP明朝E" panose="02020900000000000000" pitchFamily="18" charset="-128"/>
              </a:rPr>
              <a:t>会場</a:t>
            </a:r>
          </a:p>
        </p:txBody>
      </p:sp>
      <p:sp>
        <p:nvSpPr>
          <p:cNvPr id="45" name="正方形/長方形 44">
            <a:extLst>
              <a:ext uri="{FF2B5EF4-FFF2-40B4-BE49-F238E27FC236}">
                <a16:creationId xmlns:a16="http://schemas.microsoft.com/office/drawing/2014/main" id="{013919CA-D719-4ABE-B68F-E05FA8225AD1}"/>
              </a:ext>
            </a:extLst>
          </p:cNvPr>
          <p:cNvSpPr/>
          <p:nvPr/>
        </p:nvSpPr>
        <p:spPr>
          <a:xfrm>
            <a:off x="4581128" y="3222100"/>
            <a:ext cx="1713797" cy="571517"/>
          </a:xfrm>
          <a:prstGeom prst="rect">
            <a:avLst/>
          </a:prstGeom>
        </p:spPr>
        <p:txBody>
          <a:bodyPr wrap="square" lIns="78309" tIns="39155" rIns="78309" bIns="39155">
            <a:spAutoFit/>
          </a:bodyPr>
          <a:lstStyle/>
          <a:p>
            <a:pPr algn="ctr"/>
            <a:r>
              <a:rPr lang="ja-JP" altLang="en-US" sz="1600" dirty="0">
                <a:solidFill>
                  <a:schemeClr val="bg1"/>
                </a:solidFill>
                <a:latin typeface="HGP明朝E" panose="02020900000000000000" pitchFamily="18" charset="-128"/>
                <a:ea typeface="HGP明朝E" panose="02020900000000000000" pitchFamily="18" charset="-128"/>
              </a:rPr>
              <a:t>事業承継や</a:t>
            </a:r>
            <a:endParaRPr lang="en-US" altLang="ja-JP" sz="1600" dirty="0">
              <a:solidFill>
                <a:schemeClr val="bg1"/>
              </a:solidFill>
              <a:latin typeface="HGP明朝E" panose="02020900000000000000" pitchFamily="18" charset="-128"/>
              <a:ea typeface="HGP明朝E" panose="02020900000000000000" pitchFamily="18" charset="-128"/>
            </a:endParaRPr>
          </a:p>
          <a:p>
            <a:pPr algn="ctr"/>
            <a:r>
              <a:rPr lang="en-US" altLang="ja-JP" sz="1600" dirty="0">
                <a:solidFill>
                  <a:schemeClr val="bg1"/>
                </a:solidFill>
                <a:latin typeface="HGP明朝E" panose="02020900000000000000" pitchFamily="18" charset="-128"/>
                <a:ea typeface="HGP明朝E" panose="02020900000000000000" pitchFamily="18" charset="-128"/>
              </a:rPr>
              <a:t>M&amp;A</a:t>
            </a:r>
          </a:p>
        </p:txBody>
      </p:sp>
      <p:pic>
        <p:nvPicPr>
          <p:cNvPr id="59" name="Picture 3" descr="C:\Users\TSUKAMOTO\Desktop\アスクル\セミナー\セミナー②.png">
            <a:extLst>
              <a:ext uri="{FF2B5EF4-FFF2-40B4-BE49-F238E27FC236}">
                <a16:creationId xmlns:a16="http://schemas.microsoft.com/office/drawing/2014/main" id="{D04DAC65-8820-48A3-91F4-AEFF11A981E0}"/>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96676"/>
          <a:stretch/>
        </p:blipFill>
        <p:spPr bwMode="auto">
          <a:xfrm>
            <a:off x="-315416" y="8742255"/>
            <a:ext cx="7344816" cy="438257"/>
          </a:xfrm>
          <a:prstGeom prst="rect">
            <a:avLst/>
          </a:prstGeom>
          <a:noFill/>
          <a:extLst>
            <a:ext uri="{909E8E84-426E-40DD-AFC4-6F175D3DCCD1}">
              <a14:hiddenFill xmlns:a14="http://schemas.microsoft.com/office/drawing/2010/main">
                <a:solidFill>
                  <a:srgbClr val="FFFFFF"/>
                </a:solidFill>
              </a14:hiddenFill>
            </a:ext>
          </a:extLst>
        </p:spPr>
      </p:pic>
      <p:sp>
        <p:nvSpPr>
          <p:cNvPr id="15" name="正方形/長方形 14">
            <a:extLst>
              <a:ext uri="{FF2B5EF4-FFF2-40B4-BE49-F238E27FC236}">
                <a16:creationId xmlns:a16="http://schemas.microsoft.com/office/drawing/2014/main" id="{094316BD-5866-430B-AF63-E351BB725E13}"/>
              </a:ext>
            </a:extLst>
          </p:cNvPr>
          <p:cNvSpPr/>
          <p:nvPr/>
        </p:nvSpPr>
        <p:spPr>
          <a:xfrm>
            <a:off x="100293" y="8708394"/>
            <a:ext cx="6110559" cy="400110"/>
          </a:xfrm>
          <a:prstGeom prst="rect">
            <a:avLst/>
          </a:prstGeom>
        </p:spPr>
        <p:txBody>
          <a:bodyPr wrap="square">
            <a:spAutoFit/>
          </a:bodyPr>
          <a:lstStyle/>
          <a:p>
            <a:pPr algn="ctr"/>
            <a:r>
              <a:rPr lang="ja-JP" altLang="en-US" sz="2000" b="1" dirty="0">
                <a:solidFill>
                  <a:schemeClr val="bg1"/>
                </a:solidFill>
                <a:latin typeface="HGP明朝E" panose="02020900000000000000" pitchFamily="18" charset="-128"/>
                <a:ea typeface="HGP明朝E" panose="02020900000000000000" pitchFamily="18" charset="-128"/>
              </a:rPr>
              <a:t>主催：</a:t>
            </a:r>
            <a:r>
              <a:rPr lang="zh-TW" altLang="en-US" sz="2000" b="1" dirty="0">
                <a:solidFill>
                  <a:schemeClr val="bg1"/>
                </a:solidFill>
                <a:latin typeface="HGP明朝E" panose="02020900000000000000" pitchFamily="18" charset="-128"/>
                <a:ea typeface="HGP明朝E" panose="02020900000000000000" pitchFamily="18" charset="-128"/>
              </a:rPr>
              <a:t>一般社団法人福岡労務監査推進協議会</a:t>
            </a:r>
            <a:endParaRPr lang="ja-JP" altLang="en-US" sz="2000" b="1" dirty="0">
              <a:solidFill>
                <a:schemeClr val="bg1"/>
              </a:solidFill>
              <a:latin typeface="HGP明朝E" panose="02020900000000000000" pitchFamily="18" charset="-128"/>
              <a:ea typeface="HGP明朝E" panose="02020900000000000000" pitchFamily="18" charset="-128"/>
            </a:endParaRPr>
          </a:p>
        </p:txBody>
      </p:sp>
      <p:sp>
        <p:nvSpPr>
          <p:cNvPr id="61" name="正方形/長方形 60">
            <a:extLst>
              <a:ext uri="{FF2B5EF4-FFF2-40B4-BE49-F238E27FC236}">
                <a16:creationId xmlns:a16="http://schemas.microsoft.com/office/drawing/2014/main" id="{CC1BF8D7-8181-4A1D-8979-885257FB69AA}"/>
              </a:ext>
            </a:extLst>
          </p:cNvPr>
          <p:cNvSpPr/>
          <p:nvPr/>
        </p:nvSpPr>
        <p:spPr>
          <a:xfrm>
            <a:off x="3789040" y="8469334"/>
            <a:ext cx="3091643" cy="279130"/>
          </a:xfrm>
          <a:prstGeom prst="rect">
            <a:avLst/>
          </a:prstGeom>
        </p:spPr>
        <p:txBody>
          <a:bodyPr wrap="none" lIns="78309" tIns="39155" rIns="78309" bIns="39155">
            <a:spAutoFit/>
          </a:bodyPr>
          <a:lstStyle/>
          <a:p>
            <a:r>
              <a:rPr lang="ja-JP" altLang="en-US" sz="1300" dirty="0">
                <a:latin typeface="HGP明朝E" panose="02020900000000000000" pitchFamily="18" charset="-128"/>
                <a:ea typeface="HGP明朝E" panose="02020900000000000000" pitchFamily="18" charset="-128"/>
              </a:rPr>
              <a:t>（詳細、お申込みは裏面をご確認ください）</a:t>
            </a:r>
          </a:p>
        </p:txBody>
      </p:sp>
      <p:graphicFrame>
        <p:nvGraphicFramePr>
          <p:cNvPr id="51" name="表 11">
            <a:extLst>
              <a:ext uri="{FF2B5EF4-FFF2-40B4-BE49-F238E27FC236}">
                <a16:creationId xmlns:a16="http://schemas.microsoft.com/office/drawing/2014/main" id="{C67A15A0-647C-43BC-9089-C4DF9DA85B71}"/>
              </a:ext>
            </a:extLst>
          </p:cNvPr>
          <p:cNvGraphicFramePr>
            <a:graphicFrameLocks noGrp="1"/>
          </p:cNvGraphicFramePr>
          <p:nvPr>
            <p:extLst>
              <p:ext uri="{D42A27DB-BD31-4B8C-83A1-F6EECF244321}">
                <p14:modId xmlns:p14="http://schemas.microsoft.com/office/powerpoint/2010/main" val="4160636541"/>
              </p:ext>
            </p:extLst>
          </p:nvPr>
        </p:nvGraphicFramePr>
        <p:xfrm>
          <a:off x="500719" y="8100392"/>
          <a:ext cx="4080409" cy="362620"/>
        </p:xfrm>
        <a:graphic>
          <a:graphicData uri="http://schemas.openxmlformats.org/drawingml/2006/table">
            <a:tbl>
              <a:tblPr firstRow="1" bandRow="1">
                <a:tableStyleId>{5C22544A-7EE6-4342-B048-85BDC9FD1C3A}</a:tableStyleId>
              </a:tblPr>
              <a:tblGrid>
                <a:gridCol w="4080409">
                  <a:extLst>
                    <a:ext uri="{9D8B030D-6E8A-4147-A177-3AD203B41FA5}">
                      <a16:colId xmlns:a16="http://schemas.microsoft.com/office/drawing/2014/main" val="1656641382"/>
                    </a:ext>
                  </a:extLst>
                </a:gridCol>
              </a:tblGrid>
              <a:tr h="362620">
                <a:tc>
                  <a:txBody>
                    <a:bodyPr/>
                    <a:lstStyle/>
                    <a:p>
                      <a:r>
                        <a:rPr kumimoji="1" lang="en-US" altLang="ja-JP" sz="1400" b="0" dirty="0">
                          <a:solidFill>
                            <a:schemeClr val="tx1"/>
                          </a:solidFill>
                          <a:latin typeface="HGP明朝E" panose="02020900000000000000" pitchFamily="18" charset="-128"/>
                          <a:ea typeface="HGP明朝E" panose="02020900000000000000" pitchFamily="18" charset="-128"/>
                        </a:rPr>
                        <a:t>※</a:t>
                      </a:r>
                      <a:r>
                        <a:rPr kumimoji="1" lang="ja-JP" altLang="en-US" sz="1400" b="0" dirty="0">
                          <a:solidFill>
                            <a:schemeClr val="tx1"/>
                          </a:solidFill>
                          <a:latin typeface="HGP明朝E" panose="02020900000000000000" pitchFamily="18" charset="-128"/>
                          <a:ea typeface="HGP明朝E" panose="02020900000000000000" pitchFamily="18" charset="-128"/>
                        </a:rPr>
                        <a:t>終了後、懇親会を開催します。（参加費：</a:t>
                      </a:r>
                      <a:r>
                        <a:rPr kumimoji="1" lang="en-US" altLang="ja-JP" sz="1400" b="0" dirty="0">
                          <a:solidFill>
                            <a:schemeClr val="tx1"/>
                          </a:solidFill>
                          <a:latin typeface="HGP明朝E" panose="02020900000000000000" pitchFamily="18" charset="-128"/>
                          <a:ea typeface="HGP明朝E" panose="02020900000000000000" pitchFamily="18" charset="-128"/>
                        </a:rPr>
                        <a:t>4,000</a:t>
                      </a:r>
                      <a:r>
                        <a:rPr kumimoji="1" lang="ja-JP" altLang="en-US" sz="1400" b="0" dirty="0">
                          <a:solidFill>
                            <a:schemeClr val="tx1"/>
                          </a:solidFill>
                          <a:latin typeface="HGP明朝E" panose="02020900000000000000" pitchFamily="18" charset="-128"/>
                          <a:ea typeface="HGP明朝E" panose="02020900000000000000" pitchFamily="18" charset="-128"/>
                        </a:rPr>
                        <a:t>円）</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96967824"/>
                  </a:ext>
                </a:extLst>
              </a:tr>
            </a:tbl>
          </a:graphicData>
        </a:graphic>
      </p:graphicFrame>
      <p:graphicFrame>
        <p:nvGraphicFramePr>
          <p:cNvPr id="4" name="表 15">
            <a:extLst>
              <a:ext uri="{FF2B5EF4-FFF2-40B4-BE49-F238E27FC236}">
                <a16:creationId xmlns:a16="http://schemas.microsoft.com/office/drawing/2014/main" id="{4AABC80E-0F7A-44FD-A4D1-A1C169CE85D2}"/>
              </a:ext>
            </a:extLst>
          </p:cNvPr>
          <p:cNvGraphicFramePr>
            <a:graphicFrameLocks noGrp="1"/>
          </p:cNvGraphicFramePr>
          <p:nvPr>
            <p:extLst>
              <p:ext uri="{D42A27DB-BD31-4B8C-83A1-F6EECF244321}">
                <p14:modId xmlns:p14="http://schemas.microsoft.com/office/powerpoint/2010/main" val="1083273175"/>
              </p:ext>
            </p:extLst>
          </p:nvPr>
        </p:nvGraphicFramePr>
        <p:xfrm>
          <a:off x="586086" y="5148064"/>
          <a:ext cx="5846601" cy="2926080"/>
        </p:xfrm>
        <a:graphic>
          <a:graphicData uri="http://schemas.openxmlformats.org/drawingml/2006/table">
            <a:tbl>
              <a:tblPr firstRow="1" bandRow="1">
                <a:tableStyleId>{5C22544A-7EE6-4342-B048-85BDC9FD1C3A}</a:tableStyleId>
              </a:tblPr>
              <a:tblGrid>
                <a:gridCol w="986136">
                  <a:extLst>
                    <a:ext uri="{9D8B030D-6E8A-4147-A177-3AD203B41FA5}">
                      <a16:colId xmlns:a16="http://schemas.microsoft.com/office/drawing/2014/main" val="902198050"/>
                    </a:ext>
                  </a:extLst>
                </a:gridCol>
                <a:gridCol w="4860465">
                  <a:extLst>
                    <a:ext uri="{9D8B030D-6E8A-4147-A177-3AD203B41FA5}">
                      <a16:colId xmlns:a16="http://schemas.microsoft.com/office/drawing/2014/main" val="2782204271"/>
                    </a:ext>
                  </a:extLst>
                </a:gridCol>
              </a:tblGrid>
              <a:tr h="1055996">
                <a:tc>
                  <a:txBody>
                    <a:bodyPr/>
                    <a:lstStyle/>
                    <a:p>
                      <a:r>
                        <a:rPr kumimoji="1" lang="ja-JP" altLang="en-US" b="1" dirty="0">
                          <a:solidFill>
                            <a:schemeClr val="bg1"/>
                          </a:solidFill>
                        </a:rPr>
                        <a:t>第</a:t>
                      </a:r>
                      <a:r>
                        <a:rPr kumimoji="1" lang="en-US" altLang="ja-JP" b="1" dirty="0">
                          <a:solidFill>
                            <a:schemeClr val="bg1"/>
                          </a:solidFill>
                        </a:rPr>
                        <a:t>1</a:t>
                      </a:r>
                      <a:r>
                        <a:rPr kumimoji="1" lang="ja-JP" altLang="en-US" b="1" dirty="0">
                          <a:solidFill>
                            <a:schemeClr val="bg1"/>
                          </a:solidFill>
                        </a:rPr>
                        <a:t>部</a:t>
                      </a:r>
                    </a:p>
                  </a:txBody>
                  <a:tcPr marR="36000" anchor="ctr">
                    <a:lnL w="38100" cap="flat" cmpd="sng" algn="ctr">
                      <a:solidFill>
                        <a:schemeClr val="tx2">
                          <a:lumMod val="60000"/>
                          <a:lumOff val="40000"/>
                        </a:schemeClr>
                      </a:solidFill>
                      <a:prstDash val="solid"/>
                      <a:round/>
                      <a:headEnd type="none" w="med" len="med"/>
                      <a:tailEnd type="none" w="med" len="med"/>
                    </a:lnL>
                    <a:lnR w="38100" cap="flat" cmpd="sng" algn="ctr">
                      <a:solidFill>
                        <a:schemeClr val="tx2">
                          <a:lumMod val="60000"/>
                          <a:lumOff val="40000"/>
                        </a:schemeClr>
                      </a:solidFill>
                      <a:prstDash val="solid"/>
                      <a:round/>
                      <a:headEnd type="none" w="med" len="med"/>
                      <a:tailEnd type="none" w="med" len="med"/>
                    </a:lnR>
                    <a:lnT w="38100" cap="flat" cmpd="sng" algn="ctr">
                      <a:solidFill>
                        <a:schemeClr val="tx2">
                          <a:lumMod val="60000"/>
                          <a:lumOff val="40000"/>
                        </a:schemeClr>
                      </a:solidFill>
                      <a:prstDash val="solid"/>
                      <a:round/>
                      <a:headEnd type="none" w="med" len="med"/>
                      <a:tailEnd type="none" w="med" len="med"/>
                    </a:lnT>
                    <a:lnB w="38100" cap="flat" cmpd="sng" algn="ctr">
                      <a:solidFill>
                        <a:schemeClr val="tx2">
                          <a:lumMod val="60000"/>
                          <a:lumOff val="40000"/>
                        </a:schemeClr>
                      </a:solidFill>
                      <a:prstDash val="solid"/>
                      <a:round/>
                      <a:headEnd type="none" w="med" len="med"/>
                      <a:tailEnd type="none" w="med" len="med"/>
                    </a:lnB>
                    <a:solidFill>
                      <a:schemeClr val="tx2">
                        <a:lumMod val="60000"/>
                        <a:lumOff val="40000"/>
                      </a:schemeClr>
                    </a:solidFill>
                  </a:tcPr>
                </a:tc>
                <a:tc>
                  <a:txBody>
                    <a:bodyPr/>
                    <a:lstStyle/>
                    <a:p>
                      <a:r>
                        <a:rPr kumimoji="1" lang="ja-JP" altLang="en-US" sz="1600" b="0" dirty="0">
                          <a:solidFill>
                            <a:schemeClr val="tx1"/>
                          </a:solidFill>
                          <a:latin typeface="HGP明朝E" panose="02020900000000000000" pitchFamily="18" charset="-128"/>
                          <a:ea typeface="HGP明朝E" panose="02020900000000000000" pitchFamily="18" charset="-128"/>
                        </a:rPr>
                        <a:t>ご挨拶・特別講演（予定）</a:t>
                      </a:r>
                      <a:endParaRPr kumimoji="1" lang="en-US" altLang="ja-JP" sz="1600" b="0" dirty="0">
                        <a:solidFill>
                          <a:schemeClr val="tx1"/>
                        </a:solidFill>
                        <a:latin typeface="HGP明朝E" panose="02020900000000000000" pitchFamily="18" charset="-128"/>
                        <a:ea typeface="HGP明朝E" panose="02020900000000000000" pitchFamily="18" charset="-128"/>
                      </a:endParaRPr>
                    </a:p>
                    <a:p>
                      <a:r>
                        <a:rPr kumimoji="1" lang="ja-JP" altLang="en-US" sz="1600" b="0" dirty="0">
                          <a:solidFill>
                            <a:schemeClr val="tx1"/>
                          </a:solidFill>
                          <a:latin typeface="HGP明朝E" panose="02020900000000000000" pitchFamily="18" charset="-128"/>
                          <a:ea typeface="HGP明朝E" panose="02020900000000000000" pitchFamily="18" charset="-128"/>
                        </a:rPr>
                        <a:t>　　　　　廣田 稔</a:t>
                      </a:r>
                      <a:r>
                        <a:rPr kumimoji="1" lang="ja-JP" altLang="en-US" sz="1200" b="0" dirty="0">
                          <a:solidFill>
                            <a:schemeClr val="tx1"/>
                          </a:solidFill>
                          <a:latin typeface="HGP明朝E" panose="02020900000000000000" pitchFamily="18" charset="-128"/>
                          <a:ea typeface="HGP明朝E" panose="02020900000000000000" pitchFamily="18" charset="-128"/>
                        </a:rPr>
                        <a:t> 氏（株式会社アイ・ビー・ビー 代表取締役）</a:t>
                      </a:r>
                    </a:p>
                    <a:p>
                      <a:r>
                        <a:rPr kumimoji="1" lang="ja-JP" altLang="en-US" sz="1600" b="0" dirty="0">
                          <a:solidFill>
                            <a:schemeClr val="tx1"/>
                          </a:solidFill>
                          <a:latin typeface="HGP明朝E" panose="02020900000000000000" pitchFamily="18" charset="-128"/>
                          <a:ea typeface="HGP明朝E" panose="02020900000000000000" pitchFamily="18" charset="-128"/>
                        </a:rPr>
                        <a:t>　　　　　白圡 秀樹 </a:t>
                      </a:r>
                      <a:r>
                        <a:rPr kumimoji="1" lang="ja-JP" altLang="en-US" sz="1200" b="0" dirty="0">
                          <a:solidFill>
                            <a:schemeClr val="tx1"/>
                          </a:solidFill>
                          <a:latin typeface="HGP明朝E" panose="02020900000000000000" pitchFamily="18" charset="-128"/>
                          <a:ea typeface="HGP明朝E" panose="02020900000000000000" pitchFamily="18" charset="-128"/>
                        </a:rPr>
                        <a:t>氏（証券会員制法人福岡証券取引所 営業部　　</a:t>
                      </a:r>
                      <a:br>
                        <a:rPr kumimoji="1" lang="en-US" altLang="ja-JP" sz="1200" b="0" dirty="0">
                          <a:solidFill>
                            <a:schemeClr val="tx1"/>
                          </a:solidFill>
                          <a:latin typeface="HGP明朝E" panose="02020900000000000000" pitchFamily="18" charset="-128"/>
                          <a:ea typeface="HGP明朝E" panose="02020900000000000000" pitchFamily="18" charset="-128"/>
                        </a:rPr>
                      </a:br>
                      <a:r>
                        <a:rPr kumimoji="1" lang="ja-JP" altLang="en-US" sz="1200" b="0" dirty="0">
                          <a:solidFill>
                            <a:schemeClr val="tx1"/>
                          </a:solidFill>
                          <a:latin typeface="HGP明朝E" panose="02020900000000000000" pitchFamily="18" charset="-128"/>
                          <a:ea typeface="HGP明朝E" panose="02020900000000000000" pitchFamily="18" charset="-128"/>
                        </a:rPr>
                        <a:t>　　　　　　　　　　　　　　　　　　部次長・市場部部次長・同取引所活性化</a:t>
                      </a:r>
                      <a:endParaRPr kumimoji="1" lang="en-US" altLang="ja-JP" sz="1200" b="0" dirty="0">
                        <a:solidFill>
                          <a:schemeClr val="tx1"/>
                        </a:solidFill>
                        <a:latin typeface="HGP明朝E" panose="02020900000000000000" pitchFamily="18" charset="-128"/>
                        <a:ea typeface="HGP明朝E" panose="02020900000000000000" pitchFamily="18" charset="-128"/>
                      </a:endParaRPr>
                    </a:p>
                    <a:p>
                      <a:r>
                        <a:rPr kumimoji="1" lang="ja-JP" altLang="en-US" sz="1200" b="0" dirty="0">
                          <a:solidFill>
                            <a:schemeClr val="tx1"/>
                          </a:solidFill>
                          <a:latin typeface="HGP明朝E" panose="02020900000000000000" pitchFamily="18" charset="-128"/>
                          <a:ea typeface="HGP明朝E" panose="02020900000000000000" pitchFamily="18" charset="-128"/>
                        </a:rPr>
                        <a:t>　　　　　　　　　　　　　　　　　　推進協議会事務局）</a:t>
                      </a:r>
                      <a:endParaRPr kumimoji="1" lang="ja-JP" altLang="en-US" sz="1600" b="0" dirty="0">
                        <a:solidFill>
                          <a:schemeClr val="tx1"/>
                        </a:solidFill>
                        <a:latin typeface="HGP明朝E" panose="02020900000000000000" pitchFamily="18" charset="-128"/>
                        <a:ea typeface="HGP明朝E" panose="02020900000000000000" pitchFamily="18" charset="-128"/>
                      </a:endParaRPr>
                    </a:p>
                  </a:txBody>
                  <a:tcPr marR="36000">
                    <a:lnL w="38100" cap="flat" cmpd="sng" algn="ctr">
                      <a:solidFill>
                        <a:schemeClr val="tx2">
                          <a:lumMod val="60000"/>
                          <a:lumOff val="40000"/>
                        </a:schemeClr>
                      </a:solidFill>
                      <a:prstDash val="solid"/>
                      <a:round/>
                      <a:headEnd type="none" w="med" len="med"/>
                      <a:tailEnd type="none" w="med" len="med"/>
                    </a:lnL>
                    <a:lnR w="38100" cap="flat" cmpd="sng" algn="ctr">
                      <a:solidFill>
                        <a:schemeClr val="tx2">
                          <a:lumMod val="60000"/>
                          <a:lumOff val="40000"/>
                        </a:schemeClr>
                      </a:solidFill>
                      <a:prstDash val="solid"/>
                      <a:round/>
                      <a:headEnd type="none" w="med" len="med"/>
                      <a:tailEnd type="none" w="med" len="med"/>
                    </a:lnR>
                    <a:lnT w="38100" cap="flat" cmpd="sng" algn="ctr">
                      <a:solidFill>
                        <a:schemeClr val="tx2">
                          <a:lumMod val="60000"/>
                          <a:lumOff val="40000"/>
                        </a:schemeClr>
                      </a:solidFill>
                      <a:prstDash val="solid"/>
                      <a:round/>
                      <a:headEnd type="none" w="med" len="med"/>
                      <a:tailEnd type="none" w="med" len="med"/>
                    </a:lnT>
                    <a:lnB w="38100" cap="flat" cmpd="sng" algn="ctr">
                      <a:solidFill>
                        <a:schemeClr val="tx2">
                          <a:lumMod val="60000"/>
                          <a:lumOff val="4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196931389"/>
                  </a:ext>
                </a:extLst>
              </a:tr>
              <a:tr h="1055996">
                <a:tc>
                  <a:txBody>
                    <a:bodyPr/>
                    <a:lstStyle/>
                    <a:p>
                      <a:r>
                        <a:rPr kumimoji="1" lang="ja-JP" altLang="en-US" b="1" dirty="0">
                          <a:solidFill>
                            <a:schemeClr val="bg1"/>
                          </a:solidFill>
                        </a:rPr>
                        <a:t>第</a:t>
                      </a:r>
                      <a:r>
                        <a:rPr kumimoji="1" lang="en-US" altLang="ja-JP" b="1" dirty="0">
                          <a:solidFill>
                            <a:schemeClr val="bg1"/>
                          </a:solidFill>
                        </a:rPr>
                        <a:t>2</a:t>
                      </a:r>
                      <a:r>
                        <a:rPr kumimoji="1" lang="ja-JP" altLang="en-US" b="1" dirty="0">
                          <a:solidFill>
                            <a:schemeClr val="bg1"/>
                          </a:solidFill>
                        </a:rPr>
                        <a:t>部</a:t>
                      </a:r>
                    </a:p>
                  </a:txBody>
                  <a:tcPr marR="36000" anchor="ctr">
                    <a:lnL w="38100" cap="flat" cmpd="sng" algn="ctr">
                      <a:solidFill>
                        <a:schemeClr val="tx2">
                          <a:lumMod val="60000"/>
                          <a:lumOff val="40000"/>
                        </a:schemeClr>
                      </a:solidFill>
                      <a:prstDash val="solid"/>
                      <a:round/>
                      <a:headEnd type="none" w="med" len="med"/>
                      <a:tailEnd type="none" w="med" len="med"/>
                    </a:lnL>
                    <a:lnR w="38100" cap="flat" cmpd="sng" algn="ctr">
                      <a:solidFill>
                        <a:schemeClr val="tx2">
                          <a:lumMod val="60000"/>
                          <a:lumOff val="40000"/>
                        </a:schemeClr>
                      </a:solidFill>
                      <a:prstDash val="solid"/>
                      <a:round/>
                      <a:headEnd type="none" w="med" len="med"/>
                      <a:tailEnd type="none" w="med" len="med"/>
                    </a:lnR>
                    <a:lnT w="38100" cap="flat" cmpd="sng" algn="ctr">
                      <a:solidFill>
                        <a:schemeClr val="tx2">
                          <a:lumMod val="60000"/>
                          <a:lumOff val="40000"/>
                        </a:schemeClr>
                      </a:solidFill>
                      <a:prstDash val="solid"/>
                      <a:round/>
                      <a:headEnd type="none" w="med" len="med"/>
                      <a:tailEnd type="none" w="med" len="med"/>
                    </a:lnT>
                    <a:lnB w="38100" cap="flat" cmpd="sng" algn="ctr">
                      <a:solidFill>
                        <a:schemeClr val="tx2">
                          <a:lumMod val="60000"/>
                          <a:lumOff val="40000"/>
                        </a:schemeClr>
                      </a:solidFill>
                      <a:prstDash val="solid"/>
                      <a:round/>
                      <a:headEnd type="none" w="med" len="med"/>
                      <a:tailEnd type="none" w="med" len="med"/>
                    </a:lnB>
                    <a:solidFill>
                      <a:schemeClr val="tx2">
                        <a:lumMod val="60000"/>
                        <a:lumOff val="40000"/>
                      </a:schemeClr>
                    </a:solidFill>
                  </a:tcPr>
                </a:tc>
                <a:tc>
                  <a:txBody>
                    <a:bodyPr/>
                    <a:lstStyle/>
                    <a:p>
                      <a:r>
                        <a:rPr kumimoji="1" lang="ja-JP" altLang="en-US" sz="1600" b="0" dirty="0">
                          <a:solidFill>
                            <a:schemeClr val="tx1"/>
                          </a:solidFill>
                          <a:latin typeface="HGP明朝E" panose="02020900000000000000" pitchFamily="18" charset="-128"/>
                          <a:ea typeface="HGP明朝E" panose="02020900000000000000" pitchFamily="18" charset="-128"/>
                        </a:rPr>
                        <a:t>パネルディスカッション・質疑応答（予定）</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dirty="0">
                          <a:solidFill>
                            <a:schemeClr val="tx1"/>
                          </a:solidFill>
                          <a:latin typeface="HGP明朝E" panose="02020900000000000000" pitchFamily="18" charset="-128"/>
                          <a:ea typeface="HGP明朝E" panose="02020900000000000000" pitchFamily="18" charset="-128"/>
                        </a:rPr>
                        <a:t>　　　　　　　 廣田 稔 </a:t>
                      </a:r>
                      <a:r>
                        <a:rPr kumimoji="1" lang="ja-JP" altLang="en-US" sz="1200" b="0" dirty="0">
                          <a:solidFill>
                            <a:schemeClr val="tx1"/>
                          </a:solidFill>
                          <a:latin typeface="HGP明朝E" panose="02020900000000000000" pitchFamily="18" charset="-128"/>
                          <a:ea typeface="HGP明朝E" panose="02020900000000000000" pitchFamily="18" charset="-128"/>
                        </a:rPr>
                        <a:t>氏</a:t>
                      </a:r>
                      <a:endParaRPr kumimoji="1" lang="en-US" altLang="ja-JP" sz="1200" b="0" dirty="0">
                        <a:solidFill>
                          <a:schemeClr val="tx1"/>
                        </a:solidFill>
                        <a:latin typeface="HGP明朝E" panose="02020900000000000000" pitchFamily="18" charset="-128"/>
                        <a:ea typeface="HGP明朝E" panose="02020900000000000000" pitchFamily="18"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dirty="0">
                          <a:solidFill>
                            <a:schemeClr val="tx1"/>
                          </a:solidFill>
                          <a:latin typeface="HGP明朝E" panose="02020900000000000000" pitchFamily="18" charset="-128"/>
                          <a:ea typeface="HGP明朝E" panose="02020900000000000000" pitchFamily="18" charset="-128"/>
                        </a:rPr>
                        <a:t>　　　　　　　 大島 研介</a:t>
                      </a:r>
                      <a:r>
                        <a:rPr kumimoji="1" lang="ja-JP" altLang="en-US" sz="1200" b="0" dirty="0">
                          <a:solidFill>
                            <a:schemeClr val="tx1"/>
                          </a:solidFill>
                          <a:latin typeface="HGP明朝E" panose="02020900000000000000" pitchFamily="18" charset="-128"/>
                          <a:ea typeface="HGP明朝E" panose="02020900000000000000" pitchFamily="18" charset="-128"/>
                        </a:rPr>
                        <a:t> 氏（株式会社ホープ 取締役ＣＦＯ）</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dirty="0">
                          <a:solidFill>
                            <a:schemeClr val="tx1"/>
                          </a:solidFill>
                          <a:latin typeface="HGP明朝E" panose="02020900000000000000" pitchFamily="18" charset="-128"/>
                          <a:ea typeface="HGP明朝E" panose="02020900000000000000" pitchFamily="18" charset="-128"/>
                        </a:rPr>
                        <a:t>　　　　　　 　</a:t>
                      </a:r>
                      <a:r>
                        <a:rPr lang="ja-JP" altLang="en-US" sz="1600" b="0" dirty="0">
                          <a:latin typeface="HGP明朝E" panose="02020900000000000000" pitchFamily="18" charset="-128"/>
                          <a:ea typeface="HGP明朝E" panose="02020900000000000000" pitchFamily="18" charset="-128"/>
                        </a:rPr>
                        <a:t>香月　稔 </a:t>
                      </a:r>
                      <a:r>
                        <a:rPr lang="ja-JP" altLang="en-US" sz="1200" b="0" dirty="0">
                          <a:latin typeface="HGP明朝E" panose="02020900000000000000" pitchFamily="18" charset="-128"/>
                          <a:ea typeface="HGP明朝E" panose="02020900000000000000" pitchFamily="18" charset="-128"/>
                        </a:rPr>
                        <a:t>氏 （公認会計士・福岡市雇用労働相談</a:t>
                      </a:r>
                      <a:br>
                        <a:rPr lang="en-US" altLang="ja-JP" sz="1200" b="0" dirty="0">
                          <a:latin typeface="HGP明朝E" panose="02020900000000000000" pitchFamily="18" charset="-128"/>
                          <a:ea typeface="HGP明朝E" panose="02020900000000000000" pitchFamily="18" charset="-128"/>
                        </a:rPr>
                      </a:br>
                      <a:r>
                        <a:rPr lang="ja-JP" altLang="en-US" sz="1200" b="0" dirty="0">
                          <a:latin typeface="HGP明朝E" panose="02020900000000000000" pitchFamily="18" charset="-128"/>
                          <a:ea typeface="HGP明朝E" panose="02020900000000000000" pitchFamily="18" charset="-128"/>
                        </a:rPr>
                        <a:t>　　　　　　　　　　　　　　　　　　　　センター</a:t>
                      </a:r>
                      <a:r>
                        <a:rPr lang="en-US" altLang="ja-JP" sz="1200" b="0" dirty="0">
                          <a:latin typeface="HGP明朝E" panose="02020900000000000000" pitchFamily="18" charset="-128"/>
                          <a:ea typeface="HGP明朝E" panose="02020900000000000000" pitchFamily="18" charset="-128"/>
                        </a:rPr>
                        <a:t>〔FECC〕</a:t>
                      </a:r>
                      <a:r>
                        <a:rPr lang="ja-JP" altLang="en-US" sz="1200" b="0" dirty="0">
                          <a:latin typeface="HGP明朝E" panose="02020900000000000000" pitchFamily="18" charset="-128"/>
                          <a:ea typeface="HGP明朝E" panose="02020900000000000000" pitchFamily="18" charset="-128"/>
                        </a:rPr>
                        <a:t>事務責任者）</a:t>
                      </a: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600" b="0" dirty="0">
                          <a:latin typeface="HGP明朝E" panose="02020900000000000000" pitchFamily="18" charset="-128"/>
                          <a:ea typeface="HGP明朝E" panose="02020900000000000000" pitchFamily="18" charset="-128"/>
                        </a:rPr>
                        <a:t>　　　　　　　 池田　智之</a:t>
                      </a:r>
                      <a:r>
                        <a:rPr lang="ja-JP" altLang="en-US" sz="1200" b="0" dirty="0">
                          <a:latin typeface="HGP明朝E" panose="02020900000000000000" pitchFamily="18" charset="-128"/>
                          <a:ea typeface="HGP明朝E" panose="02020900000000000000" pitchFamily="18" charset="-128"/>
                        </a:rPr>
                        <a:t>（福岡労務監査推進協議会監事）</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dirty="0">
                          <a:solidFill>
                            <a:schemeClr val="tx1"/>
                          </a:solidFill>
                          <a:latin typeface="HGP明朝E" panose="02020900000000000000" pitchFamily="18" charset="-128"/>
                          <a:ea typeface="HGP明朝E" panose="02020900000000000000" pitchFamily="18" charset="-128"/>
                        </a:rPr>
                        <a:t>　　　　　　　 野田　亜以子</a:t>
                      </a:r>
                      <a:r>
                        <a:rPr kumimoji="1" lang="ja-JP" altLang="en-US" sz="1200" b="0" kern="1200" dirty="0">
                          <a:solidFill>
                            <a:schemeClr val="dk1"/>
                          </a:solidFill>
                          <a:latin typeface="HGP明朝E" panose="02020900000000000000" pitchFamily="18" charset="-128"/>
                          <a:ea typeface="HGP明朝E" panose="02020900000000000000" pitchFamily="18" charset="-128"/>
                          <a:cs typeface="+mn-cs"/>
                        </a:rPr>
                        <a:t>（福岡労務監査推進協議会理事）</a:t>
                      </a:r>
                      <a:endParaRPr kumimoji="1" lang="ja-JP" altLang="en-US" sz="1600" b="0" dirty="0">
                        <a:solidFill>
                          <a:schemeClr val="tx1"/>
                        </a:solidFill>
                        <a:latin typeface="HGP明朝E" panose="02020900000000000000" pitchFamily="18" charset="-128"/>
                        <a:ea typeface="HGP明朝E" panose="02020900000000000000" pitchFamily="18" charset="-128"/>
                      </a:endParaRPr>
                    </a:p>
                  </a:txBody>
                  <a:tcPr marR="36000">
                    <a:lnL w="38100" cap="flat" cmpd="sng" algn="ctr">
                      <a:solidFill>
                        <a:schemeClr val="tx2">
                          <a:lumMod val="60000"/>
                          <a:lumOff val="40000"/>
                        </a:schemeClr>
                      </a:solidFill>
                      <a:prstDash val="solid"/>
                      <a:round/>
                      <a:headEnd type="none" w="med" len="med"/>
                      <a:tailEnd type="none" w="med" len="med"/>
                    </a:lnL>
                    <a:lnR w="38100" cap="flat" cmpd="sng" algn="ctr">
                      <a:solidFill>
                        <a:schemeClr val="tx2">
                          <a:lumMod val="60000"/>
                          <a:lumOff val="40000"/>
                        </a:schemeClr>
                      </a:solidFill>
                      <a:prstDash val="solid"/>
                      <a:round/>
                      <a:headEnd type="none" w="med" len="med"/>
                      <a:tailEnd type="none" w="med" len="med"/>
                    </a:lnR>
                    <a:lnT w="38100" cap="flat" cmpd="sng" algn="ctr">
                      <a:solidFill>
                        <a:schemeClr val="tx2">
                          <a:lumMod val="60000"/>
                          <a:lumOff val="40000"/>
                        </a:schemeClr>
                      </a:solidFill>
                      <a:prstDash val="solid"/>
                      <a:round/>
                      <a:headEnd type="none" w="med" len="med"/>
                      <a:tailEnd type="none" w="med" len="med"/>
                    </a:lnT>
                    <a:lnB w="38100" cap="flat" cmpd="sng" algn="ctr">
                      <a:solidFill>
                        <a:schemeClr val="tx2">
                          <a:lumMod val="60000"/>
                          <a:lumOff val="4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671762912"/>
                  </a:ext>
                </a:extLst>
              </a:tr>
            </a:tbl>
          </a:graphicData>
        </a:graphic>
      </p:graphicFrame>
      <p:sp>
        <p:nvSpPr>
          <p:cNvPr id="14" name="正方形/長方形 13"/>
          <p:cNvSpPr/>
          <p:nvPr/>
        </p:nvSpPr>
        <p:spPr>
          <a:xfrm>
            <a:off x="1690348" y="5564094"/>
            <a:ext cx="465925" cy="263741"/>
          </a:xfrm>
          <a:prstGeom prst="rect">
            <a:avLst/>
          </a:prstGeom>
          <a:solidFill>
            <a:schemeClr val="tx1"/>
          </a:solidFill>
          <a:ln>
            <a:solidFill>
              <a:schemeClr val="tx1"/>
            </a:solidFill>
          </a:ln>
        </p:spPr>
        <p:txBody>
          <a:bodyPr wrap="none" lIns="78309" tIns="39155" rIns="78309" bIns="39155">
            <a:spAutoFit/>
          </a:bodyPr>
          <a:lstStyle/>
          <a:p>
            <a:pPr algn="ctr"/>
            <a:r>
              <a:rPr lang="ja-JP" altLang="en-US" sz="1200" dirty="0">
                <a:solidFill>
                  <a:schemeClr val="bg1"/>
                </a:solidFill>
                <a:latin typeface="HGP明朝E" panose="02020900000000000000" pitchFamily="18" charset="-128"/>
                <a:ea typeface="HGP明朝E" panose="02020900000000000000" pitchFamily="18" charset="-128"/>
              </a:rPr>
              <a:t>講師</a:t>
            </a:r>
          </a:p>
        </p:txBody>
      </p:sp>
      <p:sp>
        <p:nvSpPr>
          <p:cNvPr id="49" name="正方形/長方形 48">
            <a:extLst>
              <a:ext uri="{FF2B5EF4-FFF2-40B4-BE49-F238E27FC236}">
                <a16:creationId xmlns:a16="http://schemas.microsoft.com/office/drawing/2014/main" id="{CBA27E19-AA15-4A35-AA19-361623AE9440}"/>
              </a:ext>
            </a:extLst>
          </p:cNvPr>
          <p:cNvSpPr/>
          <p:nvPr/>
        </p:nvSpPr>
        <p:spPr>
          <a:xfrm>
            <a:off x="1690348" y="6638108"/>
            <a:ext cx="756068" cy="263741"/>
          </a:xfrm>
          <a:prstGeom prst="rect">
            <a:avLst/>
          </a:prstGeom>
          <a:solidFill>
            <a:schemeClr val="tx1"/>
          </a:solidFill>
          <a:ln>
            <a:solidFill>
              <a:schemeClr val="tx1"/>
            </a:solidFill>
          </a:ln>
        </p:spPr>
        <p:txBody>
          <a:bodyPr wrap="none" lIns="78309" tIns="39155" rIns="78309" bIns="39155">
            <a:spAutoFit/>
          </a:bodyPr>
          <a:lstStyle/>
          <a:p>
            <a:pPr algn="ctr"/>
            <a:r>
              <a:rPr lang="ja-JP" altLang="en-US" sz="1200" dirty="0">
                <a:solidFill>
                  <a:schemeClr val="bg1"/>
                </a:solidFill>
                <a:latin typeface="HGP明朝E" panose="02020900000000000000" pitchFamily="18" charset="-128"/>
                <a:ea typeface="HGP明朝E" panose="02020900000000000000" pitchFamily="18" charset="-128"/>
              </a:rPr>
              <a:t>パネリスト</a:t>
            </a:r>
          </a:p>
        </p:txBody>
      </p:sp>
      <p:sp>
        <p:nvSpPr>
          <p:cNvPr id="62" name="正方形/長方形 61">
            <a:extLst>
              <a:ext uri="{FF2B5EF4-FFF2-40B4-BE49-F238E27FC236}">
                <a16:creationId xmlns:a16="http://schemas.microsoft.com/office/drawing/2014/main" id="{82702B31-D796-49F1-99C0-8F86499647B3}"/>
              </a:ext>
            </a:extLst>
          </p:cNvPr>
          <p:cNvSpPr/>
          <p:nvPr/>
        </p:nvSpPr>
        <p:spPr>
          <a:xfrm>
            <a:off x="1684463" y="7812360"/>
            <a:ext cx="943619" cy="217574"/>
          </a:xfrm>
          <a:prstGeom prst="rect">
            <a:avLst/>
          </a:prstGeom>
          <a:solidFill>
            <a:schemeClr val="tx1"/>
          </a:solidFill>
          <a:ln>
            <a:solidFill>
              <a:schemeClr val="tx1"/>
            </a:solidFill>
          </a:ln>
        </p:spPr>
        <p:txBody>
          <a:bodyPr wrap="none" lIns="78309" tIns="39155" rIns="78309" bIns="39155">
            <a:spAutoFit/>
          </a:bodyPr>
          <a:lstStyle/>
          <a:p>
            <a:pPr algn="ctr"/>
            <a:r>
              <a:rPr lang="ja-JP" altLang="en-US" sz="900" dirty="0">
                <a:solidFill>
                  <a:schemeClr val="bg1"/>
                </a:solidFill>
                <a:latin typeface="HGP明朝E" panose="02020900000000000000" pitchFamily="18" charset="-128"/>
                <a:ea typeface="HGP明朝E" panose="02020900000000000000" pitchFamily="18" charset="-128"/>
              </a:rPr>
              <a:t>コーディネーター</a:t>
            </a:r>
          </a:p>
        </p:txBody>
      </p:sp>
      <p:pic>
        <p:nvPicPr>
          <p:cNvPr id="18" name="Picture 2" descr="C:\Users\TSUKAMOTO\Desktop\アスクル\セミナー\赤丸.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29200" y="4067944"/>
            <a:ext cx="1430251" cy="1359408"/>
          </a:xfrm>
          <a:prstGeom prst="rect">
            <a:avLst/>
          </a:prstGeom>
          <a:noFill/>
          <a:extLst>
            <a:ext uri="{909E8E84-426E-40DD-AFC4-6F175D3DCCD1}">
              <a14:hiddenFill xmlns:a14="http://schemas.microsoft.com/office/drawing/2010/main">
                <a:solidFill>
                  <a:srgbClr val="FFFFFF"/>
                </a:solidFill>
              </a14:hiddenFill>
            </a:ext>
          </a:extLst>
        </p:spPr>
      </p:pic>
      <p:sp>
        <p:nvSpPr>
          <p:cNvPr id="24" name="正方形/長方形 23"/>
          <p:cNvSpPr/>
          <p:nvPr/>
        </p:nvSpPr>
        <p:spPr>
          <a:xfrm>
            <a:off x="5363307" y="4445437"/>
            <a:ext cx="1280250" cy="694628"/>
          </a:xfrm>
          <a:prstGeom prst="rect">
            <a:avLst/>
          </a:prstGeom>
        </p:spPr>
        <p:txBody>
          <a:bodyPr wrap="none" lIns="78309" tIns="39155" rIns="78309" bIns="39155">
            <a:spAutoFit/>
          </a:bodyPr>
          <a:lstStyle/>
          <a:p>
            <a:r>
              <a:rPr lang="ja-JP" altLang="en-US" sz="1100" dirty="0">
                <a:solidFill>
                  <a:schemeClr val="bg1"/>
                </a:solidFill>
                <a:latin typeface="HGP明朝E" panose="02020900000000000000" pitchFamily="18" charset="-128"/>
                <a:ea typeface="HGP明朝E" panose="02020900000000000000" pitchFamily="18" charset="-128"/>
              </a:rPr>
              <a:t>先着</a:t>
            </a:r>
            <a:r>
              <a:rPr lang="en-US" altLang="ja-JP" sz="4000" dirty="0">
                <a:solidFill>
                  <a:schemeClr val="bg1"/>
                </a:solidFill>
                <a:latin typeface="HGP明朝E" panose="02020900000000000000" pitchFamily="18" charset="-128"/>
                <a:ea typeface="HGP明朝E" panose="02020900000000000000" pitchFamily="18" charset="-128"/>
              </a:rPr>
              <a:t>50</a:t>
            </a:r>
            <a:r>
              <a:rPr lang="ja-JP" altLang="en-US" sz="1200" dirty="0">
                <a:solidFill>
                  <a:schemeClr val="bg1"/>
                </a:solidFill>
                <a:latin typeface="HGP明朝E" panose="02020900000000000000" pitchFamily="18" charset="-128"/>
                <a:ea typeface="HGP明朝E" panose="02020900000000000000" pitchFamily="18" charset="-128"/>
              </a:rPr>
              <a:t>名様</a:t>
            </a:r>
            <a:endParaRPr lang="ja-JP" altLang="en-US" sz="1500" dirty="0">
              <a:solidFill>
                <a:schemeClr val="bg1"/>
              </a:solidFill>
              <a:latin typeface="HGP明朝E" panose="02020900000000000000" pitchFamily="18" charset="-128"/>
              <a:ea typeface="HGP明朝E" panose="02020900000000000000" pitchFamily="18" charset="-128"/>
            </a:endParaRPr>
          </a:p>
        </p:txBody>
      </p:sp>
      <p:sp>
        <p:nvSpPr>
          <p:cNvPr id="29" name="正方形/長方形 28"/>
          <p:cNvSpPr/>
          <p:nvPr/>
        </p:nvSpPr>
        <p:spPr>
          <a:xfrm>
            <a:off x="5435315" y="4229413"/>
            <a:ext cx="1030181" cy="340685"/>
          </a:xfrm>
          <a:prstGeom prst="rect">
            <a:avLst/>
          </a:prstGeom>
        </p:spPr>
        <p:txBody>
          <a:bodyPr wrap="none" lIns="78309" tIns="39155" rIns="78309" bIns="39155">
            <a:spAutoFit/>
          </a:bodyPr>
          <a:lstStyle/>
          <a:p>
            <a:r>
              <a:rPr lang="ja-JP" altLang="en-US" sz="1700" dirty="0">
                <a:solidFill>
                  <a:schemeClr val="bg1"/>
                </a:solidFill>
                <a:latin typeface="HGP明朝E" panose="02020900000000000000" pitchFamily="18" charset="-128"/>
                <a:ea typeface="HGP明朝E" panose="02020900000000000000" pitchFamily="18" charset="-128"/>
              </a:rPr>
              <a:t>入場無料</a:t>
            </a:r>
          </a:p>
        </p:txBody>
      </p:sp>
      <p:pic>
        <p:nvPicPr>
          <p:cNvPr id="63" name="Picture 9" descr="C:\Users\TSUKAMOTO\Desktop\アスクル\セミナー\青.png">
            <a:extLst>
              <a:ext uri="{FF2B5EF4-FFF2-40B4-BE49-F238E27FC236}">
                <a16:creationId xmlns:a16="http://schemas.microsoft.com/office/drawing/2014/main" id="{9B350FDC-0D41-48AF-98AE-4CD564CC504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6086" y="2989374"/>
            <a:ext cx="1870618" cy="989860"/>
          </a:xfrm>
          <a:prstGeom prst="rect">
            <a:avLst/>
          </a:prstGeom>
          <a:noFill/>
          <a:extLst>
            <a:ext uri="{909E8E84-426E-40DD-AFC4-6F175D3DCCD1}">
              <a14:hiddenFill xmlns:a14="http://schemas.microsoft.com/office/drawing/2010/main">
                <a:solidFill>
                  <a:srgbClr val="FFFFFF"/>
                </a:solidFill>
              </a14:hiddenFill>
            </a:ext>
          </a:extLst>
        </p:spPr>
      </p:pic>
      <p:sp>
        <p:nvSpPr>
          <p:cNvPr id="64" name="正方形/長方形 63">
            <a:extLst>
              <a:ext uri="{FF2B5EF4-FFF2-40B4-BE49-F238E27FC236}">
                <a16:creationId xmlns:a16="http://schemas.microsoft.com/office/drawing/2014/main" id="{6210515A-E2D6-4242-8AE4-ECBE24553EE5}"/>
              </a:ext>
            </a:extLst>
          </p:cNvPr>
          <p:cNvSpPr/>
          <p:nvPr/>
        </p:nvSpPr>
        <p:spPr>
          <a:xfrm>
            <a:off x="692696" y="3217583"/>
            <a:ext cx="1713797" cy="571517"/>
          </a:xfrm>
          <a:prstGeom prst="rect">
            <a:avLst/>
          </a:prstGeom>
        </p:spPr>
        <p:txBody>
          <a:bodyPr wrap="square" lIns="78309" tIns="39155" rIns="78309" bIns="39155">
            <a:spAutoFit/>
          </a:bodyPr>
          <a:lstStyle/>
          <a:p>
            <a:pPr algn="ctr"/>
            <a:r>
              <a:rPr lang="ja-JP" altLang="en-US" sz="1600" dirty="0">
                <a:solidFill>
                  <a:schemeClr val="bg1"/>
                </a:solidFill>
                <a:latin typeface="HGP明朝E" panose="02020900000000000000" pitchFamily="18" charset="-128"/>
                <a:ea typeface="HGP明朝E" panose="02020900000000000000" pitchFamily="18" charset="-128"/>
              </a:rPr>
              <a:t>福岡と全国の</a:t>
            </a:r>
            <a:endParaRPr lang="en-US" altLang="ja-JP" sz="1600" dirty="0">
              <a:solidFill>
                <a:schemeClr val="bg1"/>
              </a:solidFill>
              <a:latin typeface="HGP明朝E" panose="02020900000000000000" pitchFamily="18" charset="-128"/>
              <a:ea typeface="HGP明朝E" panose="02020900000000000000" pitchFamily="18" charset="-128"/>
            </a:endParaRPr>
          </a:p>
          <a:p>
            <a:pPr algn="ctr"/>
            <a:r>
              <a:rPr lang="en-US" altLang="ja-JP" sz="1600" dirty="0">
                <a:solidFill>
                  <a:schemeClr val="bg1"/>
                </a:solidFill>
                <a:latin typeface="HGP明朝E" panose="02020900000000000000" pitchFamily="18" charset="-128"/>
                <a:ea typeface="HGP明朝E" panose="02020900000000000000" pitchFamily="18" charset="-128"/>
              </a:rPr>
              <a:t>IPO</a:t>
            </a:r>
            <a:r>
              <a:rPr lang="ja-JP" altLang="en-US" sz="1600" dirty="0">
                <a:solidFill>
                  <a:schemeClr val="bg1"/>
                </a:solidFill>
                <a:latin typeface="HGP明朝E" panose="02020900000000000000" pitchFamily="18" charset="-128"/>
                <a:ea typeface="HGP明朝E" panose="02020900000000000000" pitchFamily="18" charset="-128"/>
              </a:rPr>
              <a:t>の状況</a:t>
            </a:r>
            <a:endParaRPr lang="en-US" altLang="ja-JP" sz="1600" dirty="0">
              <a:solidFill>
                <a:schemeClr val="bg1"/>
              </a:solidFill>
              <a:latin typeface="HGP明朝E" panose="02020900000000000000" pitchFamily="18" charset="-128"/>
              <a:ea typeface="HGP明朝E" panose="02020900000000000000" pitchFamily="18" charset="-128"/>
            </a:endParaRPr>
          </a:p>
        </p:txBody>
      </p:sp>
    </p:spTree>
    <p:extLst>
      <p:ext uri="{BB962C8B-B14F-4D97-AF65-F5344CB8AC3E}">
        <p14:creationId xmlns:p14="http://schemas.microsoft.com/office/powerpoint/2010/main" val="32101869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C:\Users\TSUKAMOTO\Desktop\アスクル\セミナー\セミナー②.png">
            <a:extLst>
              <a:ext uri="{FF2B5EF4-FFF2-40B4-BE49-F238E27FC236}">
                <a16:creationId xmlns:a16="http://schemas.microsoft.com/office/drawing/2014/main" id="{BCDD2B5F-80F6-42F4-8024-4A39C71D52E5}"/>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96676"/>
          <a:stretch/>
        </p:blipFill>
        <p:spPr bwMode="auto">
          <a:xfrm>
            <a:off x="0" y="0"/>
            <a:ext cx="6858000" cy="303976"/>
          </a:xfrm>
          <a:prstGeom prst="rect">
            <a:avLst/>
          </a:prstGeom>
          <a:noFill/>
          <a:extLst>
            <a:ext uri="{909E8E84-426E-40DD-AFC4-6F175D3DCCD1}">
              <a14:hiddenFill xmlns:a14="http://schemas.microsoft.com/office/drawing/2010/main">
                <a:solidFill>
                  <a:srgbClr val="FFFFFF"/>
                </a:solidFill>
              </a14:hiddenFill>
            </a:ext>
          </a:extLst>
        </p:spPr>
      </p:pic>
      <p:sp>
        <p:nvSpPr>
          <p:cNvPr id="6" name="正方形/長方形 5">
            <a:extLst>
              <a:ext uri="{FF2B5EF4-FFF2-40B4-BE49-F238E27FC236}">
                <a16:creationId xmlns:a16="http://schemas.microsoft.com/office/drawing/2014/main" id="{C773987A-5831-4538-A21D-441E977D3545}"/>
              </a:ext>
            </a:extLst>
          </p:cNvPr>
          <p:cNvSpPr/>
          <p:nvPr/>
        </p:nvSpPr>
        <p:spPr>
          <a:xfrm>
            <a:off x="144000" y="488819"/>
            <a:ext cx="1916475" cy="362620"/>
          </a:xfrm>
          <a:prstGeom prst="rect">
            <a:avLst/>
          </a:prstGeom>
          <a:solidFill>
            <a:schemeClr val="accent1"/>
          </a:solidFill>
          <a:ln>
            <a:solidFill>
              <a:schemeClr val="tx1"/>
            </a:solidFill>
          </a:ln>
        </p:spPr>
        <p:txBody>
          <a:bodyPr wrap="square" lIns="78309" tIns="36000" rIns="78309" bIns="72000">
            <a:noAutofit/>
          </a:bodyPr>
          <a:lstStyle/>
          <a:p>
            <a:pPr algn="ctr"/>
            <a:r>
              <a:rPr lang="ja-JP" altLang="en-US" sz="1700" dirty="0">
                <a:solidFill>
                  <a:schemeClr val="bg1"/>
                </a:solidFill>
                <a:latin typeface="HGP明朝E" panose="02020900000000000000" pitchFamily="18" charset="-128"/>
                <a:ea typeface="HGP明朝E" panose="02020900000000000000" pitchFamily="18" charset="-128"/>
              </a:rPr>
              <a:t>法人設立について</a:t>
            </a:r>
          </a:p>
        </p:txBody>
      </p:sp>
      <p:sp>
        <p:nvSpPr>
          <p:cNvPr id="7" name="正方形/長方形 6">
            <a:extLst>
              <a:ext uri="{FF2B5EF4-FFF2-40B4-BE49-F238E27FC236}">
                <a16:creationId xmlns:a16="http://schemas.microsoft.com/office/drawing/2014/main" id="{2D401B52-B2DF-4DAC-9057-2070B5574E76}"/>
              </a:ext>
            </a:extLst>
          </p:cNvPr>
          <p:cNvSpPr/>
          <p:nvPr/>
        </p:nvSpPr>
        <p:spPr>
          <a:xfrm>
            <a:off x="144000" y="3347864"/>
            <a:ext cx="1916475" cy="362620"/>
          </a:xfrm>
          <a:prstGeom prst="rect">
            <a:avLst/>
          </a:prstGeom>
          <a:solidFill>
            <a:schemeClr val="accent1"/>
          </a:solidFill>
          <a:ln>
            <a:solidFill>
              <a:schemeClr val="tx1"/>
            </a:solidFill>
          </a:ln>
        </p:spPr>
        <p:txBody>
          <a:bodyPr wrap="square" lIns="78309" tIns="36000" rIns="78309" bIns="72000">
            <a:noAutofit/>
          </a:bodyPr>
          <a:lstStyle/>
          <a:p>
            <a:pPr algn="ctr"/>
            <a:r>
              <a:rPr lang="ja-JP" altLang="en-US" sz="1700" dirty="0">
                <a:solidFill>
                  <a:schemeClr val="bg1"/>
                </a:solidFill>
                <a:latin typeface="HGP明朝E" panose="02020900000000000000" pitchFamily="18" charset="-128"/>
                <a:ea typeface="HGP明朝E" panose="02020900000000000000" pitchFamily="18" charset="-128"/>
              </a:rPr>
              <a:t>お申込み方法</a:t>
            </a:r>
          </a:p>
        </p:txBody>
      </p:sp>
      <p:sp>
        <p:nvSpPr>
          <p:cNvPr id="8" name="正方形/長方形 7">
            <a:extLst>
              <a:ext uri="{FF2B5EF4-FFF2-40B4-BE49-F238E27FC236}">
                <a16:creationId xmlns:a16="http://schemas.microsoft.com/office/drawing/2014/main" id="{03C65C58-F69C-4D70-B7E8-2619162D13B4}"/>
              </a:ext>
            </a:extLst>
          </p:cNvPr>
          <p:cNvSpPr/>
          <p:nvPr/>
        </p:nvSpPr>
        <p:spPr>
          <a:xfrm>
            <a:off x="144000" y="7305724"/>
            <a:ext cx="1916475" cy="362620"/>
          </a:xfrm>
          <a:prstGeom prst="rect">
            <a:avLst/>
          </a:prstGeom>
          <a:solidFill>
            <a:schemeClr val="accent1"/>
          </a:solidFill>
          <a:ln>
            <a:solidFill>
              <a:schemeClr val="tx1"/>
            </a:solidFill>
          </a:ln>
        </p:spPr>
        <p:txBody>
          <a:bodyPr wrap="square" lIns="78309" tIns="36000" rIns="78309" bIns="72000">
            <a:noAutofit/>
          </a:bodyPr>
          <a:lstStyle/>
          <a:p>
            <a:pPr algn="ctr"/>
            <a:r>
              <a:rPr lang="ja-JP" altLang="en-US" sz="1700" dirty="0">
                <a:solidFill>
                  <a:schemeClr val="bg1"/>
                </a:solidFill>
                <a:latin typeface="HGP明朝E" panose="02020900000000000000" pitchFamily="18" charset="-128"/>
                <a:ea typeface="HGP明朝E" panose="02020900000000000000" pitchFamily="18" charset="-128"/>
              </a:rPr>
              <a:t>お問合せ</a:t>
            </a:r>
          </a:p>
        </p:txBody>
      </p:sp>
      <p:pic>
        <p:nvPicPr>
          <p:cNvPr id="9" name="Picture 3" descr="C:\Users\TSUKAMOTO\Desktop\アスクル\セミナー\セミナー②.png">
            <a:extLst>
              <a:ext uri="{FF2B5EF4-FFF2-40B4-BE49-F238E27FC236}">
                <a16:creationId xmlns:a16="http://schemas.microsoft.com/office/drawing/2014/main" id="{794AA28C-ED9F-45FA-8AFC-B4EE32F6747F}"/>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96676"/>
          <a:stretch/>
        </p:blipFill>
        <p:spPr bwMode="auto">
          <a:xfrm>
            <a:off x="0" y="8840024"/>
            <a:ext cx="6858000" cy="303976"/>
          </a:xfrm>
          <a:prstGeom prst="rect">
            <a:avLst/>
          </a:prstGeom>
          <a:noFill/>
          <a:extLst>
            <a:ext uri="{909E8E84-426E-40DD-AFC4-6F175D3DCCD1}">
              <a14:hiddenFill xmlns:a14="http://schemas.microsoft.com/office/drawing/2010/main">
                <a:solidFill>
                  <a:srgbClr val="FFFFFF"/>
                </a:solidFill>
              </a14:hiddenFill>
            </a:ext>
          </a:extLst>
        </p:spPr>
      </p:pic>
      <p:sp>
        <p:nvSpPr>
          <p:cNvPr id="13" name="正方形/長方形 12">
            <a:extLst>
              <a:ext uri="{FF2B5EF4-FFF2-40B4-BE49-F238E27FC236}">
                <a16:creationId xmlns:a16="http://schemas.microsoft.com/office/drawing/2014/main" id="{3910DC02-1738-4A39-828C-B7A19421C84D}"/>
              </a:ext>
            </a:extLst>
          </p:cNvPr>
          <p:cNvSpPr/>
          <p:nvPr/>
        </p:nvSpPr>
        <p:spPr>
          <a:xfrm>
            <a:off x="295200" y="7702024"/>
            <a:ext cx="6376656" cy="1046440"/>
          </a:xfrm>
          <a:prstGeom prst="rect">
            <a:avLst/>
          </a:prstGeom>
        </p:spPr>
        <p:txBody>
          <a:bodyPr wrap="square">
            <a:spAutoFit/>
          </a:bodyPr>
          <a:lstStyle/>
          <a:p>
            <a:r>
              <a:rPr lang="zh-TW" altLang="en-US" dirty="0">
                <a:latin typeface="HGP明朝E" panose="02020900000000000000" pitchFamily="18" charset="-128"/>
                <a:ea typeface="HGP明朝E" panose="02020900000000000000" pitchFamily="18" charset="-128"/>
              </a:rPr>
              <a:t>一般社団法人福岡労務監査推進協議会</a:t>
            </a:r>
            <a:endParaRPr lang="en-US" altLang="zh-TW" dirty="0">
              <a:latin typeface="HGP明朝E" panose="02020900000000000000" pitchFamily="18" charset="-128"/>
              <a:ea typeface="HGP明朝E" panose="02020900000000000000" pitchFamily="18" charset="-128"/>
            </a:endParaRPr>
          </a:p>
          <a:p>
            <a:r>
              <a:rPr lang="ja-JP" altLang="en-US" sz="1200" dirty="0">
                <a:latin typeface="HGP明朝E" panose="02020900000000000000" pitchFamily="18" charset="-128"/>
                <a:ea typeface="HGP明朝E" panose="02020900000000000000" pitchFamily="18" charset="-128"/>
              </a:rPr>
              <a:t>福岡市中央区赤坂</a:t>
            </a:r>
            <a:r>
              <a:rPr lang="en-US" altLang="ja-JP" sz="1200" dirty="0">
                <a:latin typeface="HGP明朝E" panose="02020900000000000000" pitchFamily="18" charset="-128"/>
                <a:ea typeface="HGP明朝E" panose="02020900000000000000" pitchFamily="18" charset="-128"/>
              </a:rPr>
              <a:t>1-12-15</a:t>
            </a:r>
            <a:r>
              <a:rPr lang="ja-JP" altLang="en-US" sz="1200" dirty="0">
                <a:latin typeface="HGP明朝E" panose="02020900000000000000" pitchFamily="18" charset="-128"/>
                <a:ea typeface="HGP明朝E" panose="02020900000000000000" pitchFamily="18" charset="-128"/>
              </a:rPr>
              <a:t>読売福岡ビル</a:t>
            </a:r>
            <a:r>
              <a:rPr lang="en-US" altLang="ja-JP" sz="1200" dirty="0">
                <a:latin typeface="HGP明朝E" panose="02020900000000000000" pitchFamily="18" charset="-128"/>
                <a:ea typeface="HGP明朝E" panose="02020900000000000000" pitchFamily="18" charset="-128"/>
              </a:rPr>
              <a:t>9</a:t>
            </a:r>
            <a:r>
              <a:rPr lang="ja-JP" altLang="en-US" sz="1200" dirty="0">
                <a:latin typeface="HGP明朝E" panose="02020900000000000000" pitchFamily="18" charset="-128"/>
                <a:ea typeface="HGP明朝E" panose="02020900000000000000" pitchFamily="18" charset="-128"/>
              </a:rPr>
              <a:t>階（如水社会保険労務士事務所内）</a:t>
            </a:r>
            <a:endParaRPr lang="en-US" altLang="ja-JP" sz="1200" dirty="0">
              <a:latin typeface="HGP明朝E" panose="02020900000000000000" pitchFamily="18" charset="-128"/>
              <a:ea typeface="HGP明朝E" panose="02020900000000000000" pitchFamily="18" charset="-128"/>
            </a:endParaRPr>
          </a:p>
          <a:p>
            <a:r>
              <a:rPr lang="en-US" altLang="ja-JP" sz="1600" dirty="0">
                <a:latin typeface="HGP明朝E" panose="02020900000000000000" pitchFamily="18" charset="-128"/>
                <a:ea typeface="HGP明朝E" panose="02020900000000000000" pitchFamily="18" charset="-128"/>
              </a:rPr>
              <a:t>URL</a:t>
            </a:r>
            <a:r>
              <a:rPr lang="ja-JP" altLang="en-US" sz="1600" dirty="0">
                <a:latin typeface="HGP明朝E" panose="02020900000000000000" pitchFamily="18" charset="-128"/>
                <a:ea typeface="HGP明朝E" panose="02020900000000000000" pitchFamily="18" charset="-128"/>
              </a:rPr>
              <a:t>　</a:t>
            </a:r>
            <a:r>
              <a:rPr lang="en-US" altLang="ja-JP" sz="1600" dirty="0">
                <a:latin typeface="HGP明朝E" panose="02020900000000000000" pitchFamily="18" charset="-128"/>
                <a:ea typeface="HGP明朝E" panose="02020900000000000000" pitchFamily="18" charset="-128"/>
              </a:rPr>
              <a:t>https://rokankyo.com/</a:t>
            </a:r>
          </a:p>
          <a:p>
            <a:r>
              <a:rPr lang="en-US" altLang="ja-JP" sz="1600" dirty="0">
                <a:latin typeface="HGP明朝E" panose="02020900000000000000" pitchFamily="18" charset="-128"/>
                <a:ea typeface="HGP明朝E" panose="02020900000000000000" pitchFamily="18" charset="-128"/>
              </a:rPr>
              <a:t>E-mail</a:t>
            </a:r>
            <a:r>
              <a:rPr lang="ja-JP" altLang="en-US" sz="1600" dirty="0">
                <a:latin typeface="HGP明朝E" panose="02020900000000000000" pitchFamily="18" charset="-128"/>
                <a:ea typeface="HGP明朝E" panose="02020900000000000000" pitchFamily="18" charset="-128"/>
              </a:rPr>
              <a:t>　</a:t>
            </a:r>
            <a:r>
              <a:rPr lang="en-US" altLang="ja-JP" sz="1600" dirty="0">
                <a:latin typeface="HGP明朝E" panose="02020900000000000000" pitchFamily="18" charset="-128"/>
                <a:ea typeface="HGP明朝E" panose="02020900000000000000" pitchFamily="18" charset="-128"/>
              </a:rPr>
              <a:t>info</a:t>
            </a:r>
            <a:r>
              <a:rPr lang="ja-JP" altLang="en-US" sz="1600" dirty="0">
                <a:latin typeface="HGP明朝E" panose="02020900000000000000" pitchFamily="18" charset="-128"/>
                <a:ea typeface="HGP明朝E" panose="02020900000000000000" pitchFamily="18" charset="-128"/>
              </a:rPr>
              <a:t>＠</a:t>
            </a:r>
            <a:r>
              <a:rPr lang="en-US" altLang="ja-JP" sz="1600" dirty="0">
                <a:latin typeface="HGP明朝E" panose="02020900000000000000" pitchFamily="18" charset="-128"/>
                <a:ea typeface="HGP明朝E" panose="02020900000000000000" pitchFamily="18" charset="-128"/>
              </a:rPr>
              <a:t>rokankyo.com</a:t>
            </a:r>
            <a:endParaRPr lang="ja-JP" altLang="en-US" dirty="0">
              <a:latin typeface="HGP明朝E" panose="02020900000000000000" pitchFamily="18" charset="-128"/>
              <a:ea typeface="HGP明朝E" panose="02020900000000000000" pitchFamily="18" charset="-128"/>
            </a:endParaRPr>
          </a:p>
        </p:txBody>
      </p:sp>
      <p:sp>
        <p:nvSpPr>
          <p:cNvPr id="16" name="正方形/長方形 15">
            <a:extLst>
              <a:ext uri="{FF2B5EF4-FFF2-40B4-BE49-F238E27FC236}">
                <a16:creationId xmlns:a16="http://schemas.microsoft.com/office/drawing/2014/main" id="{6ACB5E38-F730-4BFC-A80F-C622861632B9}"/>
              </a:ext>
            </a:extLst>
          </p:cNvPr>
          <p:cNvSpPr/>
          <p:nvPr/>
        </p:nvSpPr>
        <p:spPr>
          <a:xfrm>
            <a:off x="295200" y="3796008"/>
            <a:ext cx="3618036" cy="954107"/>
          </a:xfrm>
          <a:prstGeom prst="rect">
            <a:avLst/>
          </a:prstGeom>
        </p:spPr>
        <p:txBody>
          <a:bodyPr wrap="square">
            <a:spAutoFit/>
          </a:bodyPr>
          <a:lstStyle/>
          <a:p>
            <a:r>
              <a:rPr lang="ja-JP" altLang="en-US" sz="1400" dirty="0">
                <a:latin typeface="HGP明朝E" panose="02020900000000000000" pitchFamily="18" charset="-128"/>
                <a:ea typeface="HGP明朝E" panose="02020900000000000000" pitchFamily="18" charset="-128"/>
              </a:rPr>
              <a:t>右の</a:t>
            </a:r>
            <a:r>
              <a:rPr lang="en-US" altLang="ja-JP" sz="1400" dirty="0">
                <a:latin typeface="HGP明朝E" panose="02020900000000000000" pitchFamily="18" charset="-128"/>
                <a:ea typeface="HGP明朝E" panose="02020900000000000000" pitchFamily="18" charset="-128"/>
              </a:rPr>
              <a:t>QR</a:t>
            </a:r>
            <a:r>
              <a:rPr lang="ja-JP" altLang="en-US" sz="1400" dirty="0">
                <a:latin typeface="HGP明朝E" panose="02020900000000000000" pitchFamily="18" charset="-128"/>
                <a:ea typeface="HGP明朝E" panose="02020900000000000000" pitchFamily="18" charset="-128"/>
              </a:rPr>
              <a:t>コード、または下記</a:t>
            </a:r>
            <a:r>
              <a:rPr lang="en-US" altLang="ja-JP" sz="1400" dirty="0">
                <a:latin typeface="HGP明朝E" panose="02020900000000000000" pitchFamily="18" charset="-128"/>
                <a:ea typeface="HGP明朝E" panose="02020900000000000000" pitchFamily="18" charset="-128"/>
              </a:rPr>
              <a:t>WEB</a:t>
            </a:r>
            <a:r>
              <a:rPr lang="ja-JP" altLang="en-US" sz="1400" dirty="0">
                <a:latin typeface="HGP明朝E" panose="02020900000000000000" pitchFamily="18" charset="-128"/>
                <a:ea typeface="HGP明朝E" panose="02020900000000000000" pitchFamily="18" charset="-128"/>
              </a:rPr>
              <a:t>フォームから</a:t>
            </a:r>
            <a:endParaRPr lang="en-US" altLang="ja-JP" sz="1400" dirty="0">
              <a:latin typeface="HGP明朝E" panose="02020900000000000000" pitchFamily="18" charset="-128"/>
              <a:ea typeface="HGP明朝E" panose="02020900000000000000" pitchFamily="18" charset="-128"/>
            </a:endParaRPr>
          </a:p>
          <a:p>
            <a:r>
              <a:rPr lang="ja-JP" altLang="en-US" sz="1400" dirty="0">
                <a:latin typeface="HGP明朝E" panose="02020900000000000000" pitchFamily="18" charset="-128"/>
                <a:ea typeface="HGP明朝E" panose="02020900000000000000" pitchFamily="18" charset="-128"/>
              </a:rPr>
              <a:t>お申込みください。</a:t>
            </a:r>
            <a:endParaRPr lang="en-US" altLang="ja-JP" sz="1400" dirty="0">
              <a:latin typeface="HGP明朝E" panose="02020900000000000000" pitchFamily="18" charset="-128"/>
              <a:ea typeface="HGP明朝E" panose="02020900000000000000" pitchFamily="18" charset="-128"/>
            </a:endParaRPr>
          </a:p>
          <a:p>
            <a:endParaRPr lang="en-US" altLang="ja-JP" sz="1400" dirty="0">
              <a:latin typeface="HGP明朝E" panose="02020900000000000000" pitchFamily="18" charset="-128"/>
              <a:ea typeface="HGP明朝E" panose="02020900000000000000" pitchFamily="18" charset="-128"/>
            </a:endParaRPr>
          </a:p>
          <a:p>
            <a:r>
              <a:rPr lang="ja-JP" altLang="en-US" sz="1400" dirty="0">
                <a:latin typeface="HGP明朝E" panose="02020900000000000000" pitchFamily="18" charset="-128"/>
                <a:ea typeface="HGP明朝E" panose="02020900000000000000" pitchFamily="18" charset="-128"/>
              </a:rPr>
              <a:t>　　</a:t>
            </a:r>
            <a:r>
              <a:rPr lang="en-US" altLang="ja-JP" sz="1400" dirty="0">
                <a:latin typeface="HGP明朝E" panose="02020900000000000000" pitchFamily="18" charset="-128"/>
                <a:ea typeface="HGP明朝E" panose="02020900000000000000" pitchFamily="18" charset="-128"/>
              </a:rPr>
              <a:t>http://bit.do/ftXt8</a:t>
            </a:r>
          </a:p>
        </p:txBody>
      </p:sp>
      <p:sp>
        <p:nvSpPr>
          <p:cNvPr id="23" name="正方形/長方形 22">
            <a:extLst>
              <a:ext uri="{FF2B5EF4-FFF2-40B4-BE49-F238E27FC236}">
                <a16:creationId xmlns:a16="http://schemas.microsoft.com/office/drawing/2014/main" id="{AED95301-9ED6-4142-88E1-47F743C43AD4}"/>
              </a:ext>
            </a:extLst>
          </p:cNvPr>
          <p:cNvSpPr/>
          <p:nvPr/>
        </p:nvSpPr>
        <p:spPr>
          <a:xfrm>
            <a:off x="144000" y="5048319"/>
            <a:ext cx="1916475" cy="362620"/>
          </a:xfrm>
          <a:prstGeom prst="rect">
            <a:avLst/>
          </a:prstGeom>
          <a:solidFill>
            <a:schemeClr val="accent1"/>
          </a:solidFill>
          <a:ln>
            <a:solidFill>
              <a:schemeClr val="tx1"/>
            </a:solidFill>
          </a:ln>
        </p:spPr>
        <p:txBody>
          <a:bodyPr wrap="square" lIns="78309" tIns="36000" rIns="78309" bIns="72000">
            <a:noAutofit/>
          </a:bodyPr>
          <a:lstStyle/>
          <a:p>
            <a:pPr algn="ctr"/>
            <a:r>
              <a:rPr lang="ja-JP" altLang="en-US" sz="1700" dirty="0">
                <a:solidFill>
                  <a:schemeClr val="bg1"/>
                </a:solidFill>
                <a:latin typeface="HGP明朝E" panose="02020900000000000000" pitchFamily="18" charset="-128"/>
                <a:ea typeface="HGP明朝E" panose="02020900000000000000" pitchFamily="18" charset="-128"/>
              </a:rPr>
              <a:t>会場のご案内</a:t>
            </a:r>
          </a:p>
        </p:txBody>
      </p:sp>
      <p:sp>
        <p:nvSpPr>
          <p:cNvPr id="24" name="正方形/長方形 23">
            <a:extLst>
              <a:ext uri="{FF2B5EF4-FFF2-40B4-BE49-F238E27FC236}">
                <a16:creationId xmlns:a16="http://schemas.microsoft.com/office/drawing/2014/main" id="{2F4AC607-F154-4681-8ADD-2661BC972563}"/>
              </a:ext>
            </a:extLst>
          </p:cNvPr>
          <p:cNvSpPr/>
          <p:nvPr/>
        </p:nvSpPr>
        <p:spPr>
          <a:xfrm>
            <a:off x="295200" y="5524910"/>
            <a:ext cx="2244525" cy="338554"/>
          </a:xfrm>
          <a:prstGeom prst="rect">
            <a:avLst/>
          </a:prstGeom>
        </p:spPr>
        <p:txBody>
          <a:bodyPr wrap="none">
            <a:spAutoFit/>
          </a:bodyPr>
          <a:lstStyle/>
          <a:p>
            <a:r>
              <a:rPr lang="en-US" altLang="ja-JP" sz="1600" dirty="0">
                <a:latin typeface="HGP明朝E" panose="02020900000000000000" pitchFamily="18" charset="-128"/>
                <a:ea typeface="HGP明朝E" panose="02020900000000000000" pitchFamily="18" charset="-128"/>
              </a:rPr>
              <a:t>TKP</a:t>
            </a:r>
            <a:r>
              <a:rPr lang="ja-JP" altLang="en-US" sz="1600" dirty="0">
                <a:latin typeface="HGP明朝E" panose="02020900000000000000" pitchFamily="18" charset="-128"/>
                <a:ea typeface="HGP明朝E" panose="02020900000000000000" pitchFamily="18" charset="-128"/>
              </a:rPr>
              <a:t>ガーデンシティ天神</a:t>
            </a:r>
          </a:p>
        </p:txBody>
      </p:sp>
      <p:pic>
        <p:nvPicPr>
          <p:cNvPr id="25" name="図 24">
            <a:extLst>
              <a:ext uri="{FF2B5EF4-FFF2-40B4-BE49-F238E27FC236}">
                <a16:creationId xmlns:a16="http://schemas.microsoft.com/office/drawing/2014/main" id="{9C63F2C4-1E70-42A6-B110-2071F1DBE72D}"/>
              </a:ext>
            </a:extLst>
          </p:cNvPr>
          <p:cNvPicPr>
            <a:picLocks noChangeAspect="1"/>
          </p:cNvPicPr>
          <p:nvPr/>
        </p:nvPicPr>
        <p:blipFill>
          <a:blip r:embed="rId3"/>
          <a:stretch>
            <a:fillRect/>
          </a:stretch>
        </p:blipFill>
        <p:spPr>
          <a:xfrm>
            <a:off x="2669276" y="5004047"/>
            <a:ext cx="3856067" cy="2324807"/>
          </a:xfrm>
          <a:prstGeom prst="rect">
            <a:avLst/>
          </a:prstGeom>
        </p:spPr>
      </p:pic>
      <p:sp>
        <p:nvSpPr>
          <p:cNvPr id="26" name="正方形/長方形 25">
            <a:extLst>
              <a:ext uri="{FF2B5EF4-FFF2-40B4-BE49-F238E27FC236}">
                <a16:creationId xmlns:a16="http://schemas.microsoft.com/office/drawing/2014/main" id="{6688338B-9063-4DA0-A00A-27DE4EE616A8}"/>
              </a:ext>
            </a:extLst>
          </p:cNvPr>
          <p:cNvSpPr/>
          <p:nvPr/>
        </p:nvSpPr>
        <p:spPr>
          <a:xfrm>
            <a:off x="295200" y="5886168"/>
            <a:ext cx="2348896" cy="523220"/>
          </a:xfrm>
          <a:prstGeom prst="rect">
            <a:avLst/>
          </a:prstGeom>
        </p:spPr>
        <p:txBody>
          <a:bodyPr wrap="square">
            <a:spAutoFit/>
          </a:bodyPr>
          <a:lstStyle/>
          <a:p>
            <a:r>
              <a:rPr lang="ja-JP" altLang="en-US" sz="1400" dirty="0">
                <a:latin typeface="HGP明朝E" panose="02020900000000000000" pitchFamily="18" charset="-128"/>
                <a:ea typeface="HGP明朝E" panose="02020900000000000000" pitchFamily="18" charset="-128"/>
              </a:rPr>
              <a:t>福岡市中央区天神</a:t>
            </a:r>
            <a:r>
              <a:rPr lang="en-US" altLang="ja-JP" sz="1400" dirty="0">
                <a:latin typeface="HGP明朝E" panose="02020900000000000000" pitchFamily="18" charset="-128"/>
                <a:ea typeface="HGP明朝E" panose="02020900000000000000" pitchFamily="18" charset="-128"/>
              </a:rPr>
              <a:t>2-14-8</a:t>
            </a:r>
          </a:p>
          <a:p>
            <a:r>
              <a:rPr lang="ja-JP" altLang="en-US" sz="1400" dirty="0">
                <a:latin typeface="HGP明朝E" panose="02020900000000000000" pitchFamily="18" charset="-128"/>
                <a:ea typeface="HGP明朝E" panose="02020900000000000000" pitchFamily="18" charset="-128"/>
              </a:rPr>
              <a:t>福岡天神センタービル </a:t>
            </a:r>
            <a:r>
              <a:rPr lang="en-US" altLang="ja-JP" sz="1400" dirty="0">
                <a:latin typeface="HGP明朝E" panose="02020900000000000000" pitchFamily="18" charset="-128"/>
                <a:ea typeface="HGP明朝E" panose="02020900000000000000" pitchFamily="18" charset="-128"/>
              </a:rPr>
              <a:t>8F</a:t>
            </a:r>
          </a:p>
        </p:txBody>
      </p:sp>
      <p:sp>
        <p:nvSpPr>
          <p:cNvPr id="4" name="テキスト ボックス 3">
            <a:extLst>
              <a:ext uri="{FF2B5EF4-FFF2-40B4-BE49-F238E27FC236}">
                <a16:creationId xmlns:a16="http://schemas.microsoft.com/office/drawing/2014/main" id="{17F06206-DC83-498B-ADED-BF5973AD82E7}"/>
              </a:ext>
            </a:extLst>
          </p:cNvPr>
          <p:cNvSpPr txBox="1"/>
          <p:nvPr/>
        </p:nvSpPr>
        <p:spPr>
          <a:xfrm>
            <a:off x="296466" y="960145"/>
            <a:ext cx="6265068" cy="2246769"/>
          </a:xfrm>
          <a:prstGeom prst="rect">
            <a:avLst/>
          </a:prstGeom>
          <a:noFill/>
        </p:spPr>
        <p:txBody>
          <a:bodyPr wrap="square" rtlCol="0">
            <a:spAutoFit/>
          </a:bodyPr>
          <a:lstStyle/>
          <a:p>
            <a:r>
              <a:rPr lang="ja-JP" altLang="en-US" sz="1400" dirty="0">
                <a:latin typeface="HGP明朝E" panose="02020900000000000000" pitchFamily="18" charset="-128"/>
                <a:ea typeface="HGP明朝E" panose="02020900000000000000" pitchFamily="18" charset="-128"/>
              </a:rPr>
              <a:t>日本社会は、少子高齢化の進展による人口動態の変化や企業の人材獲得力低下を背景にした本格的な「人材不足」社会にさしかかっています。各企業においても後継者不足と事業承継の遅れは深刻で、</a:t>
            </a:r>
            <a:r>
              <a:rPr lang="ja-JP" altLang="en-US" sz="1400" dirty="0">
                <a:solidFill>
                  <a:schemeClr val="tx2"/>
                </a:solidFill>
                <a:latin typeface="HGP明朝E" panose="02020900000000000000" pitchFamily="18" charset="-128"/>
                <a:ea typeface="HGP明朝E" panose="02020900000000000000" pitchFamily="18" charset="-128"/>
              </a:rPr>
              <a:t>今後事業承継や</a:t>
            </a:r>
            <a:r>
              <a:rPr lang="en-US" altLang="ja-JP" sz="1400" dirty="0">
                <a:solidFill>
                  <a:schemeClr val="tx2"/>
                </a:solidFill>
                <a:latin typeface="HGP明朝E" panose="02020900000000000000" pitchFamily="18" charset="-128"/>
                <a:ea typeface="HGP明朝E" panose="02020900000000000000" pitchFamily="18" charset="-128"/>
              </a:rPr>
              <a:t>M&amp;A</a:t>
            </a:r>
            <a:r>
              <a:rPr lang="ja-JP" altLang="en-US" sz="1400" dirty="0">
                <a:solidFill>
                  <a:schemeClr val="tx2"/>
                </a:solidFill>
                <a:latin typeface="HGP明朝E" panose="02020900000000000000" pitchFamily="18" charset="-128"/>
                <a:ea typeface="HGP明朝E" panose="02020900000000000000" pitchFamily="18" charset="-128"/>
              </a:rPr>
              <a:t>による組織の各種再編は不可欠となってきます。一方、株式の市況も一時期の停滞時期を脱して株式公開を果たす企業が増加しています。</a:t>
            </a:r>
            <a:r>
              <a:rPr lang="ja-JP" altLang="en-US" sz="1400" dirty="0">
                <a:latin typeface="HGP明朝E" panose="02020900000000000000" pitchFamily="18" charset="-128"/>
                <a:ea typeface="HGP明朝E" panose="02020900000000000000" pitchFamily="18" charset="-128"/>
              </a:rPr>
              <a:t>東京の株式市場に比べ 福岡など地方ではまだ動きは鈍いですが、新興市場への上場の動き、上位市場へのステップアップの動き等も見受けられます。 </a:t>
            </a:r>
          </a:p>
          <a:p>
            <a:r>
              <a:rPr lang="ja-JP" altLang="en-US" sz="1400" dirty="0">
                <a:latin typeface="HGP明朝E" panose="02020900000000000000" pitchFamily="18" charset="-128"/>
                <a:ea typeface="HGP明朝E" panose="02020900000000000000" pitchFamily="18" charset="-128"/>
              </a:rPr>
              <a:t>近年こうした動きの中での労務面の関心は非常に大きくなってきています。</a:t>
            </a:r>
            <a:r>
              <a:rPr lang="ja-JP" altLang="en-US" sz="1400" dirty="0">
                <a:solidFill>
                  <a:schemeClr val="tx2"/>
                </a:solidFill>
                <a:latin typeface="HGP明朝E" panose="02020900000000000000" pitchFamily="18" charset="-128"/>
                <a:ea typeface="HGP明朝E" panose="02020900000000000000" pitchFamily="18" charset="-128"/>
              </a:rPr>
              <a:t>こうした企業のニーズに対応し、事業継承や</a:t>
            </a:r>
            <a:r>
              <a:rPr lang="en-US" altLang="ja-JP" sz="1400" dirty="0">
                <a:solidFill>
                  <a:schemeClr val="tx2"/>
                </a:solidFill>
                <a:latin typeface="HGP明朝E" panose="02020900000000000000" pitchFamily="18" charset="-128"/>
                <a:ea typeface="HGP明朝E" panose="02020900000000000000" pitchFamily="18" charset="-128"/>
              </a:rPr>
              <a:t>M&amp;A</a:t>
            </a:r>
            <a:r>
              <a:rPr lang="ja-JP" altLang="en-US" sz="1400" dirty="0">
                <a:solidFill>
                  <a:schemeClr val="tx2"/>
                </a:solidFill>
                <a:latin typeface="HGP明朝E" panose="02020900000000000000" pitchFamily="18" charset="-128"/>
                <a:ea typeface="HGP明朝E" panose="02020900000000000000" pitchFamily="18" charset="-128"/>
              </a:rPr>
              <a:t>、</a:t>
            </a:r>
            <a:r>
              <a:rPr lang="en-US" altLang="ja-JP" sz="1400" dirty="0">
                <a:solidFill>
                  <a:schemeClr val="tx2"/>
                </a:solidFill>
                <a:latin typeface="HGP明朝E" panose="02020900000000000000" pitchFamily="18" charset="-128"/>
                <a:ea typeface="HGP明朝E" panose="02020900000000000000" pitchFamily="18" charset="-128"/>
              </a:rPr>
              <a:t>IPO</a:t>
            </a:r>
            <a:r>
              <a:rPr lang="ja-JP" altLang="en-US" sz="1400" dirty="0">
                <a:solidFill>
                  <a:schemeClr val="tx2"/>
                </a:solidFill>
                <a:latin typeface="HGP明朝E" panose="02020900000000000000" pitchFamily="18" charset="-128"/>
                <a:ea typeface="HGP明朝E" panose="02020900000000000000" pitchFamily="18" charset="-128"/>
              </a:rPr>
              <a:t>等を労務面からサポートする専門家集団として設立したのが、 一般社団法人福岡労務監査推進協議会です。</a:t>
            </a:r>
            <a:endParaRPr kumimoji="1" lang="ja-JP" altLang="en-US" sz="1400" dirty="0">
              <a:solidFill>
                <a:schemeClr val="tx2"/>
              </a:solidFill>
              <a:latin typeface="HGP明朝E" panose="02020900000000000000" pitchFamily="18" charset="-128"/>
              <a:ea typeface="HGP明朝E" panose="02020900000000000000" pitchFamily="18" charset="-128"/>
            </a:endParaRPr>
          </a:p>
        </p:txBody>
      </p:sp>
      <p:pic>
        <p:nvPicPr>
          <p:cNvPr id="1026" name="Picture 2" descr="QR Code">
            <a:extLst>
              <a:ext uri="{FF2B5EF4-FFF2-40B4-BE49-F238E27FC236}">
                <a16:creationId xmlns:a16="http://schemas.microsoft.com/office/drawing/2014/main" id="{3F5C6C24-1807-4F02-8323-8B5CC28BC8B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60676" y="3742234"/>
            <a:ext cx="952500" cy="95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6398987"/>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812</TotalTime>
  <Words>642</Words>
  <Application>Microsoft Office PowerPoint</Application>
  <PresentationFormat>画面に合わせる (4:3)</PresentationFormat>
  <Paragraphs>60</Paragraphs>
  <Slides>2</Slides>
  <Notes>0</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2</vt:i4>
      </vt:variant>
    </vt:vector>
  </HeadingPairs>
  <TitlesOfParts>
    <vt:vector size="8" baseType="lpstr">
      <vt:lpstr>HGP明朝E</vt:lpstr>
      <vt:lpstr>小塚ゴシック Pro B</vt:lpstr>
      <vt:lpstr>游ゴシック</vt:lpstr>
      <vt:lpstr>Arial</vt:lpstr>
      <vt:lpstr>Calibri</vt:lpstr>
      <vt:lpstr>Office テーマ</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dc:creator>野田　亜以子</dc:creator>
  <cp:lastModifiedBy>ikeda</cp:lastModifiedBy>
  <cp:revision>33</cp:revision>
  <cp:lastPrinted>2020-02-14T16:36:42Z</cp:lastPrinted>
  <dcterms:created xsi:type="dcterms:W3CDTF">2015-09-03T07:42:36Z</dcterms:created>
  <dcterms:modified xsi:type="dcterms:W3CDTF">2020-02-17T08:43:13Z</dcterms:modified>
</cp:coreProperties>
</file>